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sldIdLst>
    <p:sldId id="256" r:id="rId5"/>
  </p:sldIdLst>
  <p:sldSz cx="7772400" cy="10058400"/>
  <p:notesSz cx="6858000" cy="9144000"/>
  <p:embeddedFontLst>
    <p:embeddedFont>
      <p:font typeface="Fidelity Sans 2" panose="020B0504050501040104" pitchFamily="34" charset="0"/>
      <p:regular r:id="rId6"/>
      <p:bold r:id="rId7"/>
      <p:italic r:id="rId8"/>
      <p:boldItalic r:id="rId9"/>
    </p:embeddedFont>
    <p:embeddedFont>
      <p:font typeface="Fidelity Sans 2 Light" panose="020B0404050501040104" pitchFamily="34" charset="0"/>
      <p:regular r:id="rId10"/>
      <p:italic r:id="rId11"/>
    </p:embeddedFont>
    <p:embeddedFont>
      <p:font typeface="Fidelity Slab Light" panose="02060404050501040104" pitchFamily="18" charset="0"/>
      <p:regular r:id="rId12"/>
      <p:italic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33CC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1"/>
    <p:restoredTop sz="94796"/>
  </p:normalViewPr>
  <p:slideViewPr>
    <p:cSldViewPr snapToGrid="0">
      <p:cViewPr varScale="1">
        <p:scale>
          <a:sx n="48" d="100"/>
          <a:sy n="48" d="100"/>
        </p:scale>
        <p:origin x="200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n, Courtney" userId="c81dfabd-b97d-47f2-a17a-054fed36ab81" providerId="ADAL" clId="{A8BD3F5D-AA02-4DBE-B6FC-02762FDA6FCB}"/>
    <pc:docChg chg="mod modMainMaster">
      <pc:chgData name="Gillen, Courtney" userId="c81dfabd-b97d-47f2-a17a-054fed36ab81" providerId="ADAL" clId="{A8BD3F5D-AA02-4DBE-B6FC-02762FDA6FCB}" dt="2026-08-05T20:56:47.337" v="1" actId="33475"/>
      <pc:docMkLst>
        <pc:docMk/>
      </pc:docMkLst>
      <pc:sldMasterChg chg="delSp mod">
        <pc:chgData name="Gillen, Courtney" userId="c81dfabd-b97d-47f2-a17a-054fed36ab81" providerId="ADAL" clId="{A8BD3F5D-AA02-4DBE-B6FC-02762FDA6FCB}" dt="2026-08-05T20:56:47.335" v="0" actId="33475"/>
        <pc:sldMasterMkLst>
          <pc:docMk/>
          <pc:sldMasterMk cId="2410885422" sldId="2147483660"/>
        </pc:sldMasterMkLst>
        <pc:spChg chg="del">
          <ac:chgData name="Gillen, Courtney" userId="c81dfabd-b97d-47f2-a17a-054fed36ab81" providerId="ADAL" clId="{A8BD3F5D-AA02-4DBE-B6FC-02762FDA6FCB}" dt="2026-08-05T20:56:47.335" v="0" actId="33475"/>
          <ac:spMkLst>
            <pc:docMk/>
            <pc:sldMasterMk cId="2410885422" sldId="2147483660"/>
            <ac:spMk id="8" creationId="{71C96E7C-83FB-F0BC-7FD9-DC47CAD9EF7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9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6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1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8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7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7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7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0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763A5E-4059-C449-A07A-D4BA10179D2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A3D5F5-701E-F145-B5AD-F94500B0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8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4BA4F-A421-DC74-BCF9-EC65472DD3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329" y="0"/>
            <a:ext cx="7772400" cy="1005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B718FD-1F4D-3C57-320D-FC3D2E17BDEB}"/>
              </a:ext>
            </a:extLst>
          </p:cNvPr>
          <p:cNvSpPr txBox="1"/>
          <p:nvPr/>
        </p:nvSpPr>
        <p:spPr>
          <a:xfrm>
            <a:off x="342900" y="4914901"/>
            <a:ext cx="66620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Explore your benefits options.</a:t>
            </a:r>
          </a:p>
          <a:p>
            <a:r>
              <a:rPr lang="en-US" sz="3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It’s time to enroll.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15E1C-C802-A7C3-5D5E-9173723AC2E3}"/>
              </a:ext>
            </a:extLst>
          </p:cNvPr>
          <p:cNvSpPr txBox="1"/>
          <p:nvPr/>
        </p:nvSpPr>
        <p:spPr>
          <a:xfrm>
            <a:off x="326571" y="6166097"/>
            <a:ext cx="742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Fidelity Sans 2" panose="020B0504050501040104" pitchFamily="34" charset="77"/>
              </a:rPr>
              <a:t>Annual Enrollment is now open through </a:t>
            </a:r>
            <a:r>
              <a:rPr lang="en-US" sz="2000" b="1" dirty="0">
                <a:solidFill>
                  <a:srgbClr val="CC0099"/>
                </a:solidFill>
                <a:latin typeface="Fidelity Sans 2" panose="020B0504050501040104" pitchFamily="34" charset="77"/>
              </a:rPr>
              <a:t>&lt;AE END DATE&gt;</a:t>
            </a:r>
            <a:r>
              <a:rPr lang="en-US" sz="2000" b="1" dirty="0">
                <a:latin typeface="Fidelity Sans 2" panose="020B0504050501040104" pitchFamily="34" charset="7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695510-0E7D-646C-2B75-E2B2533BB2D3}"/>
              </a:ext>
            </a:extLst>
          </p:cNvPr>
          <p:cNvSpPr txBox="1"/>
          <p:nvPr/>
        </p:nvSpPr>
        <p:spPr>
          <a:xfrm>
            <a:off x="326571" y="6672668"/>
            <a:ext cx="7217229" cy="105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n-US" sz="1400" dirty="0">
                <a:latin typeface="Fidelity Sans 2" panose="020B0504050501040104" pitchFamily="34" charset="77"/>
              </a:rPr>
              <a:t>When you log into </a:t>
            </a:r>
            <a:r>
              <a:rPr lang="en-US" sz="1400" dirty="0" err="1">
                <a:latin typeface="Fidelity Sans 2" panose="020B0504050501040104" pitchFamily="34" charset="77"/>
              </a:rPr>
              <a:t>NetBenefits</a:t>
            </a:r>
            <a:r>
              <a:rPr lang="en-US" sz="1400" dirty="0">
                <a:latin typeface="Fidelity Sans 2" panose="020B0504050501040104" pitchFamily="34" charset="77"/>
              </a:rPr>
              <a:t>®, a simple, guided experience will help you review, compare, and choose the options that best fit and support your total health and financial well-being.</a:t>
            </a:r>
          </a:p>
          <a:p>
            <a:pPr>
              <a:lnSpc>
                <a:spcPts val="1880"/>
              </a:lnSpc>
            </a:pPr>
            <a:endParaRPr lang="en-US" sz="1400" dirty="0">
              <a:latin typeface="Fidelity Sans 2" panose="020B05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6FBC77-F216-F30F-D32D-A08C03F1C397}"/>
              </a:ext>
            </a:extLst>
          </p:cNvPr>
          <p:cNvSpPr txBox="1"/>
          <p:nvPr/>
        </p:nvSpPr>
        <p:spPr>
          <a:xfrm>
            <a:off x="1331749" y="7819100"/>
            <a:ext cx="339331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80" b="1" dirty="0">
                <a:latin typeface="Fidelity Sans 2" panose="020B0504050501040104" pitchFamily="34" charset="77"/>
              </a:rPr>
              <a:t>Scan to enroll or visit</a:t>
            </a:r>
          </a:p>
          <a:p>
            <a:r>
              <a:rPr lang="en-US" sz="1280" b="1" dirty="0">
                <a:latin typeface="Fidelity Sans 2" panose="020B0504050501040104" pitchFamily="34" charset="77"/>
              </a:rPr>
              <a:t>www.NetBenefits.com/healthbenefits</a:t>
            </a:r>
            <a:br>
              <a:rPr lang="en-US" sz="1280" b="1" dirty="0">
                <a:latin typeface="Fidelity Sans 2" panose="020B0504050501040104" pitchFamily="34" charset="77"/>
              </a:rPr>
            </a:br>
            <a:endParaRPr lang="en-US" sz="1280" b="1" dirty="0">
              <a:latin typeface="Fidelity Sans 2" panose="020B05040505010401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4A0E30-2BCF-11AB-96D9-8970EEE48D4C}"/>
              </a:ext>
            </a:extLst>
          </p:cNvPr>
          <p:cNvSpPr txBox="1"/>
          <p:nvPr/>
        </p:nvSpPr>
        <p:spPr>
          <a:xfrm>
            <a:off x="326571" y="9127672"/>
            <a:ext cx="5143500" cy="732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60"/>
              </a:lnSpc>
            </a:pPr>
            <a:r>
              <a:rPr lang="en-US" sz="800" dirty="0">
                <a:latin typeface="Fidelity Sans 2 Light" panose="020B0404050501040104" pitchFamily="34" charset="77"/>
              </a:rPr>
              <a:t>The trademarks and/or service marks appearing above are the property of FMR LLC and may be registered. The Fidelity Investments and pyramid design logo is a registered service mark of FMR LLC.</a:t>
            </a:r>
          </a:p>
          <a:p>
            <a:pPr>
              <a:lnSpc>
                <a:spcPts val="960"/>
              </a:lnSpc>
            </a:pPr>
            <a:r>
              <a:rPr lang="en-US" sz="800" dirty="0">
                <a:latin typeface="Fidelity Sans 2 Light" panose="020B0404050501040104" pitchFamily="34" charset="77"/>
              </a:rPr>
              <a:t>Fidelity Workplace Services LLC, 245 Summer Street, Boston, MA 02210</a:t>
            </a:r>
            <a:br>
              <a:rPr lang="en-US" sz="800" dirty="0">
                <a:latin typeface="Fidelity Sans 2 Light" panose="020B0404050501040104" pitchFamily="34" charset="77"/>
              </a:rPr>
            </a:br>
            <a:r>
              <a:rPr lang="en-US" sz="800" dirty="0">
                <a:latin typeface="Fidelity Sans 2 Light" panose="020B0404050501040104" pitchFamily="34" charset="77"/>
              </a:rPr>
              <a:t>© 2026 FMR LLC. All rights reserved.1216388.2.0</a:t>
            </a:r>
          </a:p>
          <a:p>
            <a:pPr>
              <a:lnSpc>
                <a:spcPts val="960"/>
              </a:lnSpc>
            </a:pPr>
            <a:endParaRPr lang="en-US" sz="800" dirty="0">
              <a:latin typeface="Fidelity Sans 2 Light" panose="020B0404050501040104" pitchFamily="34" charset="77"/>
            </a:endParaRPr>
          </a:p>
        </p:txBody>
      </p:sp>
      <p:pic>
        <p:nvPicPr>
          <p:cNvPr id="11" name="Picture 10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71A5BDA1-1C37-C28F-FA6A-C1B2AF556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22" y="7687659"/>
            <a:ext cx="797131" cy="797131"/>
          </a:xfrm>
          <a:prstGeom prst="rect">
            <a:avLst/>
          </a:prstGeom>
        </p:spPr>
      </p:pic>
      <p:grpSp>
        <p:nvGrpSpPr>
          <p:cNvPr id="12" name="object 8">
            <a:extLst>
              <a:ext uri="{FF2B5EF4-FFF2-40B4-BE49-F238E27FC236}">
                <a16:creationId xmlns:a16="http://schemas.microsoft.com/office/drawing/2014/main" id="{B6B99DE8-9D66-4A0C-29D2-BB1AD1CBE470}"/>
              </a:ext>
            </a:extLst>
          </p:cNvPr>
          <p:cNvGrpSpPr/>
          <p:nvPr/>
        </p:nvGrpSpPr>
        <p:grpSpPr>
          <a:xfrm>
            <a:off x="5283200" y="7785100"/>
            <a:ext cx="2089150" cy="451902"/>
            <a:chOff x="15512758" y="7323791"/>
            <a:chExt cx="3346100" cy="723792"/>
          </a:xfrm>
        </p:grpSpPr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E99238C1-B921-6961-1097-990838C4A7C1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412CCD6F-98C6-7D4C-B034-AFCBAA425031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CE539312-0415-DEDA-C70F-9699F41416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3BBB834B-AFC8-C6E6-0A1D-D53D6666252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B1B0907E-1ACE-7A3D-CF4E-9C39C908F6C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E4AE9916-1E7C-2107-1664-9A580D55AB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010312BA-202C-7EAA-BFF8-AE90D9FDE1A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6CFC310B-EE00-1CC1-C3B6-0384666B805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AD15E1DC-BDB9-7988-5603-EBD1F41E0A3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81ACD8CF-B369-D05D-010A-C47EA70517C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4B7F8DBE-C59F-56D6-C579-56586A9F9F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925EEC17-E176-8E90-2B77-122CC548C84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8E8952E0-7439-FEB7-DE74-7BF307AFAFBD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3572282B-109A-8AEB-3947-1E1FDE87F2B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  <p:sp>
        <p:nvSpPr>
          <p:cNvPr id="27" name="bg object 21">
            <a:extLst>
              <a:ext uri="{FF2B5EF4-FFF2-40B4-BE49-F238E27FC236}">
                <a16:creationId xmlns:a16="http://schemas.microsoft.com/office/drawing/2014/main" id="{3694CFDE-986F-F4A1-5C2E-63E9A9AD2536}"/>
              </a:ext>
            </a:extLst>
          </p:cNvPr>
          <p:cNvSpPr/>
          <p:nvPr/>
        </p:nvSpPr>
        <p:spPr>
          <a:xfrm>
            <a:off x="5741532" y="9127672"/>
            <a:ext cx="1658239" cy="553026"/>
          </a:xfrm>
          <a:custGeom>
            <a:avLst/>
            <a:gdLst/>
            <a:ahLst/>
            <a:cxnLst/>
            <a:rect l="l" t="t" r="r" b="b"/>
            <a:pathLst>
              <a:path w="2513330" h="838200">
                <a:moveTo>
                  <a:pt x="2513012" y="0"/>
                </a:moveTo>
                <a:lnTo>
                  <a:pt x="0" y="0"/>
                </a:lnTo>
                <a:lnTo>
                  <a:pt x="0" y="837670"/>
                </a:lnTo>
                <a:lnTo>
                  <a:pt x="2513012" y="837670"/>
                </a:lnTo>
                <a:lnTo>
                  <a:pt x="2513012" y="0"/>
                </a:lnTo>
                <a:close/>
              </a:path>
            </a:pathLst>
          </a:custGeom>
          <a:solidFill>
            <a:srgbClr val="C5539E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Fidelity Sans 2" panose="020B0504050501040104" pitchFamily="34" charset="77"/>
              </a:rPr>
              <a:t>CLIENT</a:t>
            </a:r>
            <a:r>
              <a:rPr lang="en-US" sz="1400" b="1" spc="80" dirty="0">
                <a:solidFill>
                  <a:schemeClr val="bg1"/>
                </a:solidFill>
                <a:latin typeface="Fidelity Sans 2" panose="020B0504050501040104" pitchFamily="34" charset="77"/>
              </a:rPr>
              <a:t> </a:t>
            </a:r>
            <a:r>
              <a:rPr lang="en-US" sz="1400" b="1" spc="-20" dirty="0">
                <a:solidFill>
                  <a:schemeClr val="bg1"/>
                </a:solidFill>
                <a:latin typeface="Fidelity Sans 2" panose="020B0504050501040104" pitchFamily="34" charset="77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85354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55CAC7-9E8D-41BD-8A9A-D7632CDE42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D51BFE-A4CC-4453-9038-913852C90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480442-2B09-453E-B531-A91CDA7F25DD}">
  <ds:schemaRefs>
    <ds:schemaRef ds:uri="2e75aa9c-4c04-4898-9e14-423cc7328f07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982a79da-e63c-48f9-a187-623ccfda906c"/>
    <ds:schemaRef ds:uri="5179a9d5-01ba-45cf-b8d8-b43f52e9d929"/>
    <ds:schemaRef ds:uri="45b3e1cb-243a-41b3-95e3-8abb8797ba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130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Fidelity Slab Light</vt:lpstr>
      <vt:lpstr>Arial</vt:lpstr>
      <vt:lpstr>Fidelity Sans 2</vt:lpstr>
      <vt:lpstr>Fidelity Sans 2 Light</vt:lpstr>
      <vt:lpstr>Aptos Display</vt:lpstr>
      <vt:lpstr>Aptos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Gillen, Courtney</cp:lastModifiedBy>
  <cp:revision>6</cp:revision>
  <dcterms:created xsi:type="dcterms:W3CDTF">2025-08-25T14:28:10Z</dcterms:created>
  <dcterms:modified xsi:type="dcterms:W3CDTF">2026-08-05T20:56:50Z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0x010100513C9B8F95F8A24E8F14FC0A24890755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2026-08-05T20:56:47Z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054cce7d-aba8-458b-9b51-7d26d4524420</vt:lpwstr>
  </property>
  <property fmtid="{D5CDD505-2E9C-101B-9397-08002B2CF9AE}" pid="10" name="MSIP_Label_526cd327-f806-4fe6-bd83-ee274c8a0858_ContentBits">
    <vt:lpwstr>0</vt:lpwstr>
  </property>
  <property fmtid="{D5CDD505-2E9C-101B-9397-08002B2CF9AE}" pid="11" name="MSIP_Label_526cd327-f806-4fe6-bd83-ee274c8a0858_Tag">
    <vt:lpwstr>10, 0, 1, 1</vt:lpwstr>
  </property>
</Properties>
</file>