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11430000" cy="4267200"/>
  <p:notesSz cx="11430000" cy="426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19" d="100"/>
          <a:sy n="119" d="100"/>
        </p:scale>
        <p:origin x="108" y="6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322832"/>
            <a:ext cx="9715500" cy="896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2389632"/>
            <a:ext cx="8001000" cy="1066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981456"/>
            <a:ext cx="4972050" cy="281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1430000" cy="426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9478" y="915005"/>
            <a:ext cx="10931042" cy="1052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3968496"/>
            <a:ext cx="36576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9600" y="3968496"/>
            <a:ext cx="262890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green box&#10;&#10;Description automatically generated">
            <a:extLst>
              <a:ext uri="{FF2B5EF4-FFF2-40B4-BE49-F238E27FC236}">
                <a16:creationId xmlns:a16="http://schemas.microsoft.com/office/drawing/2014/main" id="{A05F6B6D-74F8-3B01-16B2-35C3AD0D7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42672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78" y="915005"/>
            <a:ext cx="6379922" cy="105221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5"/>
              </a:spcBef>
            </a:pPr>
            <a:r>
              <a:rPr spc="70" dirty="0">
                <a:latin typeface="Fidelity Sans" panose="020B0503030202020204" pitchFamily="34" charset="77"/>
              </a:rPr>
              <a:t>Get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105" dirty="0">
                <a:latin typeface="Fidelity Sans" panose="020B0503030202020204" pitchFamily="34" charset="77"/>
              </a:rPr>
              <a:t>the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55" dirty="0">
                <a:latin typeface="Fidelity Sans" panose="020B0503030202020204" pitchFamily="34" charset="77"/>
              </a:rPr>
              <a:t>Fidelity</a:t>
            </a:r>
            <a:r>
              <a:rPr spc="-155" dirty="0">
                <a:latin typeface="Fidelity Sans" panose="020B0503030202020204" pitchFamily="34" charset="77"/>
              </a:rPr>
              <a:t> </a:t>
            </a:r>
            <a:r>
              <a:rPr spc="-70" dirty="0">
                <a:latin typeface="Fidelity Sans" panose="020B0503030202020204" pitchFamily="34" charset="77"/>
              </a:rPr>
              <a:t>Health</a:t>
            </a:r>
            <a:r>
              <a:rPr sz="4350" spc="-104" baseline="15325" dirty="0">
                <a:latin typeface="Fidelity Sans" panose="020B0503030202020204" pitchFamily="34" charset="77"/>
              </a:rPr>
              <a:t>®</a:t>
            </a:r>
            <a:r>
              <a:rPr sz="4350" spc="-825" baseline="15325" dirty="0">
                <a:latin typeface="Fidelity Sans" panose="020B0503030202020204" pitchFamily="34" charset="77"/>
              </a:rPr>
              <a:t> </a:t>
            </a:r>
            <a:r>
              <a:rPr sz="3800" spc="185" dirty="0">
                <a:latin typeface="Fidelity Sans" panose="020B0503030202020204" pitchFamily="34" charset="77"/>
              </a:rPr>
              <a:t>App</a:t>
            </a:r>
            <a:endParaRPr sz="3800" dirty="0">
              <a:latin typeface="Fidelity Sans" panose="020B0503030202020204" pitchFamily="34" charset="77"/>
            </a:endParaRPr>
          </a:p>
          <a:p>
            <a:pPr marL="83185">
              <a:lnSpc>
                <a:spcPct val="100000"/>
              </a:lnSpc>
              <a:spcBef>
                <a:spcPts val="475"/>
              </a:spcBef>
            </a:pPr>
            <a:r>
              <a:rPr sz="1700" b="1" spc="15" dirty="0">
                <a:latin typeface="Fidelity Sans"/>
                <a:cs typeface="Fidelity Sans"/>
              </a:rPr>
              <a:t>An </a:t>
            </a:r>
            <a:r>
              <a:rPr sz="1700" b="1" spc="10" dirty="0">
                <a:latin typeface="Fidelity Sans"/>
                <a:cs typeface="Fidelity Sans"/>
              </a:rPr>
              <a:t>easier </a:t>
            </a:r>
            <a:r>
              <a:rPr sz="1700" b="1" spc="-20" dirty="0">
                <a:latin typeface="Fidelity Sans"/>
                <a:cs typeface="Fidelity Sans"/>
              </a:rPr>
              <a:t>way </a:t>
            </a:r>
            <a:r>
              <a:rPr sz="1700" b="1" dirty="0">
                <a:latin typeface="Fidelity Sans"/>
                <a:cs typeface="Fidelity Sans"/>
              </a:rPr>
              <a:t>to manage </a:t>
            </a:r>
            <a:r>
              <a:rPr sz="1700" b="1" spc="-5" dirty="0">
                <a:latin typeface="Fidelity Sans"/>
                <a:cs typeface="Fidelity Sans"/>
              </a:rPr>
              <a:t>your </a:t>
            </a:r>
            <a:r>
              <a:rPr sz="1700" b="1" spc="5" dirty="0">
                <a:latin typeface="Fidelity Sans"/>
                <a:cs typeface="Fidelity Sans"/>
              </a:rPr>
              <a:t>health care</a:t>
            </a:r>
            <a:r>
              <a:rPr sz="1700" b="1" spc="35" dirty="0">
                <a:latin typeface="Fidelity Sans"/>
                <a:cs typeface="Fidelity Sans"/>
              </a:rPr>
              <a:t> </a:t>
            </a:r>
            <a:r>
              <a:rPr lang="en-US" sz="1700" b="1" spc="5" dirty="0">
                <a:latin typeface="Fidelity Sans"/>
                <a:cs typeface="Fidelity Sans"/>
              </a:rPr>
              <a:t>expenses</a:t>
            </a:r>
            <a:r>
              <a:rPr sz="1700" b="1" spc="5" dirty="0">
                <a:latin typeface="Fidelity Sans"/>
                <a:cs typeface="Fidelity Sans"/>
              </a:rPr>
              <a:t>.</a:t>
            </a:r>
            <a:endParaRPr sz="1700" b="1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7741" y="3431826"/>
            <a:ext cx="9893059" cy="64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000" spc="40" dirty="0">
                <a:latin typeface="Fidelity Sans" panose="020B0503030202020204" pitchFamily="34" charset="77"/>
                <a:cs typeface="Arial Unicode MS"/>
              </a:rPr>
              <a:t>Apple,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logo,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iPad,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iPhone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Inc.,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in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U.S.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countries.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65" dirty="0">
                <a:latin typeface="Fidelity Sans" panose="020B0503030202020204" pitchFamily="34" charset="77"/>
                <a:cs typeface="Arial Unicode MS"/>
              </a:rPr>
              <a:t>App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Store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is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a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mark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Apple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Inc.  </a:t>
            </a:r>
            <a:r>
              <a:rPr sz="1000" spc="45" dirty="0">
                <a:latin typeface="Fidelity Sans" panose="020B0503030202020204" pitchFamily="34" charset="77"/>
                <a:cs typeface="Arial Unicode MS"/>
              </a:rPr>
              <a:t>Android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Play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Google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5" dirty="0">
                <a:latin typeface="Fidelity Sans" panose="020B0503030202020204" pitchFamily="34" charset="77"/>
                <a:cs typeface="Arial Unicode MS"/>
              </a:rPr>
              <a:t>Third-party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their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respective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owners.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</a:t>
            </a:r>
            <a:r>
              <a:rPr sz="1000" spc="-1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other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trademarks 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service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marks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are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the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property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of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40" dirty="0">
                <a:latin typeface="Fidelity Sans" panose="020B0503030202020204" pitchFamily="34" charset="77"/>
                <a:cs typeface="Arial Unicode MS"/>
              </a:rPr>
              <a:t>LLC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40" dirty="0">
                <a:latin typeface="Fidelity Sans" panose="020B0503030202020204" pitchFamily="34" charset="77"/>
                <a:cs typeface="Arial Unicode MS"/>
              </a:rPr>
              <a:t>or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an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5" dirty="0">
                <a:latin typeface="Fidelity Sans" panose="020B0503030202020204" pitchFamily="34" charset="77"/>
                <a:cs typeface="Arial Unicode MS"/>
              </a:rPr>
              <a:t>aﬃliated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company,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and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may</a:t>
            </a:r>
            <a:r>
              <a:rPr sz="1000" spc="-2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50" dirty="0">
                <a:latin typeface="Fidelity Sans" panose="020B0503030202020204" pitchFamily="34" charset="77"/>
                <a:cs typeface="Arial Unicode MS"/>
              </a:rPr>
              <a:t>be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registered.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5581015" algn="l"/>
              </a:tabLst>
            </a:pPr>
            <a:r>
              <a:rPr sz="1000" spc="25" dirty="0">
                <a:latin typeface="Fidelity Sans" panose="020B0503030202020204" pitchFamily="34" charset="77"/>
                <a:cs typeface="Arial Unicode MS"/>
              </a:rPr>
              <a:t>Fidelity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Brokerage </a:t>
            </a:r>
            <a:r>
              <a:rPr sz="1000" spc="-5" dirty="0">
                <a:latin typeface="Fidelity Sans" panose="020B0503030202020204" pitchFamily="34" charset="77"/>
                <a:cs typeface="Arial Unicode MS"/>
              </a:rPr>
              <a:t>Services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LLC, </a:t>
            </a:r>
            <a:r>
              <a:rPr sz="1000" spc="55" dirty="0">
                <a:latin typeface="Fidelity Sans" panose="020B0503030202020204" pitchFamily="34" charset="77"/>
                <a:cs typeface="Arial Unicode MS"/>
              </a:rPr>
              <a:t>Member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NYSE,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SIPC,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900 </a:t>
            </a:r>
            <a:r>
              <a:rPr sz="1000" spc="5" dirty="0">
                <a:latin typeface="Fidelity Sans" panose="020B0503030202020204" pitchFamily="34" charset="77"/>
                <a:cs typeface="Arial Unicode MS"/>
              </a:rPr>
              <a:t>Salem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Street,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Smithﬁeld,</a:t>
            </a:r>
            <a:r>
              <a:rPr sz="1000" spc="-15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-35" dirty="0">
                <a:latin typeface="Fidelity Sans" panose="020B0503030202020204" pitchFamily="34" charset="77"/>
                <a:cs typeface="Arial Unicode MS"/>
              </a:rPr>
              <a:t>RI</a:t>
            </a:r>
            <a:r>
              <a:rPr sz="1000" spc="-10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02917	</a:t>
            </a:r>
            <a:r>
              <a:rPr sz="1000" spc="75" dirty="0">
                <a:latin typeface="Fidelity Sans" panose="020B0503030202020204" pitchFamily="34" charset="77"/>
                <a:cs typeface="Arial Unicode MS"/>
              </a:rPr>
              <a:t>© </a:t>
            </a:r>
            <a:r>
              <a:rPr sz="1000" spc="10" dirty="0">
                <a:latin typeface="Fidelity Sans" panose="020B0503030202020204" pitchFamily="34" charset="77"/>
                <a:cs typeface="Arial Unicode MS"/>
              </a:rPr>
              <a:t>202</a:t>
            </a:r>
            <a:r>
              <a:rPr lang="en-US" sz="1000" spc="10" dirty="0">
                <a:latin typeface="Fidelity Sans" panose="020B0503030202020204" pitchFamily="34" charset="77"/>
                <a:cs typeface="Arial Unicode MS"/>
              </a:rPr>
              <a:t>5 </a:t>
            </a:r>
            <a:r>
              <a:rPr sz="1000" dirty="0">
                <a:latin typeface="Fidelity Sans" panose="020B0503030202020204" pitchFamily="34" charset="77"/>
                <a:cs typeface="Arial Unicode MS"/>
              </a:rPr>
              <a:t>FMR </a:t>
            </a:r>
            <a:r>
              <a:rPr sz="1000" spc="-25" dirty="0">
                <a:latin typeface="Fidelity Sans" panose="020B0503030202020204" pitchFamily="34" charset="77"/>
                <a:cs typeface="Arial Unicode MS"/>
              </a:rPr>
              <a:t>LLC. </a:t>
            </a:r>
            <a:r>
              <a:rPr sz="1000" spc="30" dirty="0">
                <a:latin typeface="Fidelity Sans" panose="020B0503030202020204" pitchFamily="34" charset="77"/>
                <a:cs typeface="Arial Unicode MS"/>
              </a:rPr>
              <a:t>All </a:t>
            </a:r>
            <a:r>
              <a:rPr sz="1000" spc="20" dirty="0">
                <a:latin typeface="Fidelity Sans" panose="020B0503030202020204" pitchFamily="34" charset="77"/>
                <a:cs typeface="Arial Unicode MS"/>
              </a:rPr>
              <a:t>rights </a:t>
            </a:r>
            <a:r>
              <a:rPr sz="1000" spc="15" dirty="0">
                <a:latin typeface="Fidelity Sans" panose="020B0503030202020204" pitchFamily="34" charset="77"/>
                <a:cs typeface="Arial Unicode MS"/>
              </a:rPr>
              <a:t>reserved.</a:t>
            </a:r>
            <a:r>
              <a:rPr sz="1000" spc="225" dirty="0">
                <a:latin typeface="Fidelity Sans" panose="020B0503030202020204" pitchFamily="34" charset="77"/>
                <a:cs typeface="Arial Unicode MS"/>
              </a:rPr>
              <a:t> </a:t>
            </a:r>
            <a:r>
              <a:rPr lang="en-US" sz="1000" spc="10">
                <a:latin typeface="Fidelity Sans" panose="020B0503030202020204" pitchFamily="34" charset="77"/>
                <a:cs typeface="Arial Unicode MS"/>
              </a:rPr>
              <a:t>1011974.2.2</a:t>
            </a:r>
            <a:endParaRPr sz="1000" dirty="0">
              <a:latin typeface="Fidelity Sans" panose="020B0503030202020204" pitchFamily="34" charset="77"/>
              <a:cs typeface="Arial Unicode MS"/>
            </a:endParaRPr>
          </a:p>
        </p:txBody>
      </p:sp>
      <p:pic>
        <p:nvPicPr>
          <p:cNvPr id="7" name="Picture 6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D74AA2FB-1AA8-26A3-23AC-EF57D8A50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1" y="2146541"/>
            <a:ext cx="1053859" cy="10538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5EB8E1-4343-4D83-A8E4-FDC119AF97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ADB76F-84A5-435B-9047-B9836D9CDE20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  <ds:schemaRef ds:uri="990c73ef-87bb-4e2c-9afd-9b787c5147bb"/>
    <ds:schemaRef ds:uri="dd398678-1013-4176-b510-2fd7682e0fdc"/>
  </ds:schemaRefs>
</ds:datastoreItem>
</file>

<file path=customXml/itemProps3.xml><?xml version="1.0" encoding="utf-8"?>
<ds:datastoreItem xmlns:ds="http://schemas.openxmlformats.org/officeDocument/2006/customXml" ds:itemID="{2DDA8D0C-ABA8-4BD0-8A3E-CF0E260484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129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 Unicode MS</vt:lpstr>
      <vt:lpstr>Calibri</vt:lpstr>
      <vt:lpstr>Fidelity Sans</vt:lpstr>
      <vt:lpstr>Office Theme</vt:lpstr>
      <vt:lpstr>Get the Fidelity Health® App An easier way to manage your health care expenses.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/BOSTON/xinet/BosWork/Jobs/_2021/42424/PIECE03-banner/42424_03 F</dc:title>
  <dc:subject/>
  <dc:creator>White</dc:creator>
  <cp:keywords/>
  <dc:description/>
  <cp:lastModifiedBy>Bradley, Elayna</cp:lastModifiedBy>
  <cp:revision>4</cp:revision>
  <dcterms:created xsi:type="dcterms:W3CDTF">2023-07-05T18:11:29Z</dcterms:created>
  <dcterms:modified xsi:type="dcterms:W3CDTF">2025-06-24T13:25:47Z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2021-05-11T10:00:00Z</vt:filetime>
  </property>
  <property fmtid="{D5CDD505-2E9C-101B-9397-08002B2CF9AE}" pid="3" name="Creator">
    <vt:lpwstr>Adobe InDesign 16.2 (Macintosh)</vt:lpwstr>
  </property>
  <property fmtid="{D5CDD505-2E9C-101B-9397-08002B2CF9AE}" pid="4" name="LastSaved">
    <vt:filetime>2023-07-04T10:00:00Z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2025-06-20T14:47:53Z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2623b1d8-0563-4c8c-9a5e-17ffb771b36b</vt:lpwstr>
  </property>
  <property fmtid="{D5CDD505-2E9C-101B-9397-08002B2CF9AE}" pid="12" name="MSIP_Label_031e874c-a24d-4c24-87f6-b6d613f5442b_ContentBits">
    <vt:lpwstr>0</vt:lpwstr>
  </property>
  <property fmtid="{D5CDD505-2E9C-101B-9397-08002B2CF9AE}" pid="13" name="MediaServiceImageTags">
    <vt:lpwstr/>
  </property>
</Properties>
</file>