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 id="2147483822" r:id="rId5"/>
    <p:sldMasterId id="2147483880" r:id="rId6"/>
  </p:sldMasterIdLst>
  <p:notesMasterIdLst>
    <p:notesMasterId r:id="rId44"/>
  </p:notesMasterIdLst>
  <p:handoutMasterIdLst>
    <p:handoutMasterId r:id="rId45"/>
  </p:handoutMasterIdLst>
  <p:sldIdLst>
    <p:sldId id="281" r:id="rId7"/>
    <p:sldId id="531" r:id="rId8"/>
    <p:sldId id="2929" r:id="rId9"/>
    <p:sldId id="563" r:id="rId10"/>
    <p:sldId id="589" r:id="rId11"/>
    <p:sldId id="2940" r:id="rId12"/>
    <p:sldId id="590" r:id="rId13"/>
    <p:sldId id="2931" r:id="rId14"/>
    <p:sldId id="2933" r:id="rId15"/>
    <p:sldId id="2932" r:id="rId16"/>
    <p:sldId id="592" r:id="rId17"/>
    <p:sldId id="593" r:id="rId18"/>
    <p:sldId id="568" r:id="rId19"/>
    <p:sldId id="564" r:id="rId20"/>
    <p:sldId id="560" r:id="rId21"/>
    <p:sldId id="561" r:id="rId22"/>
    <p:sldId id="562" r:id="rId23"/>
    <p:sldId id="2941" r:id="rId24"/>
    <p:sldId id="2914" r:id="rId25"/>
    <p:sldId id="2937" r:id="rId26"/>
    <p:sldId id="2934" r:id="rId27"/>
    <p:sldId id="2915" r:id="rId28"/>
    <p:sldId id="2916" r:id="rId29"/>
    <p:sldId id="2917" r:id="rId30"/>
    <p:sldId id="2918" r:id="rId31"/>
    <p:sldId id="2919" r:id="rId32"/>
    <p:sldId id="2921" r:id="rId33"/>
    <p:sldId id="2922" r:id="rId34"/>
    <p:sldId id="2925" r:id="rId35"/>
    <p:sldId id="2928" r:id="rId36"/>
    <p:sldId id="2927" r:id="rId37"/>
    <p:sldId id="2935" r:id="rId38"/>
    <p:sldId id="2939" r:id="rId39"/>
    <p:sldId id="570" r:id="rId40"/>
    <p:sldId id="2924" r:id="rId41"/>
    <p:sldId id="2936" r:id="rId42"/>
    <p:sldId id="588" r:id="rId43"/>
  </p:sldIdLst>
  <p:sldSz cx="9144000" cy="5143500" type="screen16x9"/>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0" userDrawn="1">
          <p15:clr>
            <a:srgbClr val="A4A3A4"/>
          </p15:clr>
        </p15:guide>
        <p15:guide id="2" orient="horz" pos="2796" userDrawn="1">
          <p15:clr>
            <a:srgbClr val="A4A3A4"/>
          </p15:clr>
        </p15:guide>
        <p15:guide id="3" pos="188">
          <p15:clr>
            <a:srgbClr val="A4A3A4"/>
          </p15:clr>
        </p15:guide>
        <p15:guide id="4" pos="5557">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3A7C0D-B7E8-812E-2220-5F8CFDD3F2CF}" name="Hamel, Emily" initials="HE" userId="S::a635697@fmr.com::69442234-151b-4823-901a-df94e686c4aa" providerId="AD"/>
  <p188:author id="{CFA7032C-DDAB-6CD4-DEA5-A2252C5BE439}" name="Isgur, Benjamin" initials="IB" userId="S::a691690@fmr.com::88db1419-cff0-47b4-9c69-da49c0814231" providerId="AD"/>
  <p188:author id="{79C16E7F-8D19-E036-6221-C883BA17CC30}" name="Mugford, Courtenay" initials="MC" userId="S::a523050@fmr.com::51318a3a-983b-4724-9020-20c567ecd7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Hamel, Emily" initials="HE" lastIdx="1" clrIdx="6">
    <p:extLst>
      <p:ext uri="{19B8F6BF-5375-455C-9EA6-DF929625EA0E}">
        <p15:presenceInfo xmlns:p15="http://schemas.microsoft.com/office/powerpoint/2012/main" userId="S::a635697@fmr.com::69442234-151b-4823-901a-df94e686c4aa" providerId="AD"/>
      </p:ext>
    </p:extLst>
  </p:cmAuthor>
  <p:cmAuthor id="1" name="Lewis, Hannah" initials="LH" lastIdx="1" clrIdx="0">
    <p:extLst>
      <p:ext uri="{19B8F6BF-5375-455C-9EA6-DF929625EA0E}">
        <p15:presenceInfo xmlns:p15="http://schemas.microsoft.com/office/powerpoint/2012/main" userId="S::a605634@fmr.com::ac156b39-da9e-464c-865f-1eeaddf27c62" providerId="AD"/>
      </p:ext>
    </p:extLst>
  </p:cmAuthor>
  <p:cmAuthor id="8" name="Stallings, Laura" initials="SL" lastIdx="3" clrIdx="7">
    <p:extLst>
      <p:ext uri="{19B8F6BF-5375-455C-9EA6-DF929625EA0E}">
        <p15:presenceInfo xmlns:p15="http://schemas.microsoft.com/office/powerpoint/2012/main" userId="S::a614821@fmr.com::512caef4-3ca3-46ee-913c-981d93ef480c" providerId="AD"/>
      </p:ext>
    </p:extLst>
  </p:cmAuthor>
  <p:cmAuthor id="2" name="Mugford, Courtenay" initials="MC" lastIdx="49" clrIdx="1">
    <p:extLst>
      <p:ext uri="{19B8F6BF-5375-455C-9EA6-DF929625EA0E}">
        <p15:presenceInfo xmlns:p15="http://schemas.microsoft.com/office/powerpoint/2012/main" userId="S::a523050@fmr.com::51318a3a-983b-4724-9020-20c567ecd707" providerId="AD"/>
      </p:ext>
    </p:extLst>
  </p:cmAuthor>
  <p:cmAuthor id="3" name="Isgur, Benjamin" initials="IB" lastIdx="12" clrIdx="2">
    <p:extLst>
      <p:ext uri="{19B8F6BF-5375-455C-9EA6-DF929625EA0E}">
        <p15:presenceInfo xmlns:p15="http://schemas.microsoft.com/office/powerpoint/2012/main" userId="S::a691690@fmr.com::88db1419-cff0-47b4-9c69-da49c0814231" providerId="AD"/>
      </p:ext>
    </p:extLst>
  </p:cmAuthor>
  <p:cmAuthor id="4" name="Nowak, Delia" initials="ND" lastIdx="2" clrIdx="3">
    <p:extLst>
      <p:ext uri="{19B8F6BF-5375-455C-9EA6-DF929625EA0E}">
        <p15:presenceInfo xmlns:p15="http://schemas.microsoft.com/office/powerpoint/2012/main" userId="S::a540515@fmr.com::391d3a7a-6b7f-4c37-9679-342a17ae678c" providerId="AD"/>
      </p:ext>
    </p:extLst>
  </p:cmAuthor>
  <p:cmAuthor id="5" name="Haflett, Sarah" initials="HS" lastIdx="40" clrIdx="4">
    <p:extLst>
      <p:ext uri="{19B8F6BF-5375-455C-9EA6-DF929625EA0E}">
        <p15:presenceInfo xmlns:p15="http://schemas.microsoft.com/office/powerpoint/2012/main" userId="S::a701178@fmr.com::e6dafe07-b8bc-4ef3-9e07-62d482e30450" providerId="AD"/>
      </p:ext>
    </p:extLst>
  </p:cmAuthor>
  <p:cmAuthor id="6" name="Anderson, Micah" initials="AM" lastIdx="16" clrIdx="5">
    <p:extLst>
      <p:ext uri="{19B8F6BF-5375-455C-9EA6-DF929625EA0E}">
        <p15:presenceInfo xmlns:p15="http://schemas.microsoft.com/office/powerpoint/2012/main" userId="S::a711710@fmr.com::c1ce2412-9197-47b7-aeb2-8a8438db3e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D0DB"/>
    <a:srgbClr val="0B8797"/>
    <a:srgbClr val="28325E"/>
    <a:srgbClr val="7BC246"/>
    <a:srgbClr val="94CD69"/>
    <a:srgbClr val="BDCE68"/>
    <a:srgbClr val="A5C45D"/>
    <a:srgbClr val="0089C7"/>
    <a:srgbClr val="274B5D"/>
    <a:srgbClr val="005C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67" autoAdjust="0"/>
  </p:normalViewPr>
  <p:slideViewPr>
    <p:cSldViewPr snapToGrid="0">
      <p:cViewPr varScale="1">
        <p:scale>
          <a:sx n="111" d="100"/>
          <a:sy n="111" d="100"/>
        </p:scale>
        <p:origin x="1614" y="96"/>
      </p:cViewPr>
      <p:guideLst>
        <p:guide orient="horz" pos="1380"/>
        <p:guide orient="horz" pos="2796"/>
        <p:guide pos="188"/>
        <p:guide pos="5557"/>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272B-4297-A756-157111C75E83}"/>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272B-4297-A756-157111C75E83}"/>
              </c:ext>
            </c:extLst>
          </c:dPt>
          <c:cat>
            <c:strRef>
              <c:f>Sheet1!$A$2:$A$3</c:f>
              <c:strCache>
                <c:ptCount val="2"/>
                <c:pt idx="0">
                  <c:v>1st Qtr</c:v>
                </c:pt>
                <c:pt idx="1">
                  <c:v>2nd Qtr</c:v>
                </c:pt>
              </c:strCache>
            </c:strRef>
          </c:cat>
          <c:val>
            <c:numRef>
              <c:f>Sheet1!$B$2:$B$3</c:f>
              <c:numCache>
                <c:formatCode>General</c:formatCode>
                <c:ptCount val="2"/>
                <c:pt idx="0">
                  <c:v>72</c:v>
                </c:pt>
                <c:pt idx="1">
                  <c:v>18</c:v>
                </c:pt>
              </c:numCache>
            </c:numRef>
          </c:val>
          <c:extLst>
            <c:ext xmlns:c16="http://schemas.microsoft.com/office/drawing/2014/chart" uri="{C3380CC4-5D6E-409C-BE32-E72D297353CC}">
              <c16:uniqueId val="{00000004-272B-4297-A756-157111C75E8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0.26418</cdr:x>
      <cdr:y>0.38171</cdr:y>
    </cdr:from>
    <cdr:to>
      <cdr:x>0.74043</cdr:x>
      <cdr:y>0.59341</cdr:y>
    </cdr:to>
    <cdr:sp macro="" textlink="">
      <cdr:nvSpPr>
        <cdr:cNvPr id="2" name="TextBox 21">
          <a:extLst xmlns:a="http://schemas.openxmlformats.org/drawingml/2006/main">
            <a:ext uri="{FF2B5EF4-FFF2-40B4-BE49-F238E27FC236}">
              <a16:creationId xmlns:a16="http://schemas.microsoft.com/office/drawing/2014/main" id="{BFA6BE5B-F215-2844-9129-5EB09DC65367}"/>
            </a:ext>
          </a:extLst>
        </cdr:cNvPr>
        <cdr:cNvSpPr txBox="1"/>
      </cdr:nvSpPr>
      <cdr:spPr>
        <a:xfrm xmlns:a="http://schemas.openxmlformats.org/drawingml/2006/main">
          <a:off x="645359" y="1165384"/>
          <a:ext cx="1163420"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3600" b="1" dirty="0">
              <a:solidFill>
                <a:schemeClr val="accent6"/>
              </a:solidFill>
              <a:latin typeface="Fidelity Sans" panose="020B0503030202020204" pitchFamily="34" charset="0"/>
            </a:rPr>
            <a:t>72%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a:latin typeface="Fidelity Sans" panose="020B0503030202020204" pitchFamily="34" charset="0"/>
            </a:endParaRPr>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F0BB27B4-BE80-4A64-A720-975D9C2CD29D}" type="datetimeFigureOut">
              <a:rPr lang="en-US" smtClean="0">
                <a:latin typeface="Fidelity Sans" panose="020B0503030202020204" pitchFamily="34" charset="0"/>
              </a:rPr>
              <a:t>07/24/2024</a:t>
            </a:fld>
            <a:endParaRPr lang="en-US">
              <a:latin typeface="Fidelity Sans" panose="020B0503030202020204" pitchFamily="34" charset="0"/>
            </a:endParaRPr>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a:latin typeface="Fidelity Sans" panose="020B0503030202020204" pitchFamily="34" charset="0"/>
            </a:endParaRPr>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D66D799F-5C0E-4E52-BD52-87DA591E65D6}" type="slidenum">
              <a:rPr lang="en-US" smtClean="0">
                <a:latin typeface="Fidelity Sans" panose="020B0503030202020204" pitchFamily="34" charset="0"/>
              </a:rPr>
              <a:t>‹#›</a:t>
            </a:fld>
            <a:endParaRPr lang="en-US">
              <a:latin typeface="Fidelity Sans" panose="020B0503030202020204" pitchFamily="34" charset="0"/>
            </a:endParaRPr>
          </a:p>
        </p:txBody>
      </p:sp>
    </p:spTree>
    <p:extLst>
      <p:ext uri="{BB962C8B-B14F-4D97-AF65-F5344CB8AC3E}">
        <p14:creationId xmlns:p14="http://schemas.microsoft.com/office/powerpoint/2010/main" val="103594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atin typeface="Fidelity Sans" panose="020B0503030202020204" pitchFamily="34" charset="0"/>
              </a:defRPr>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atin typeface="Fidelity Sans" panose="020B0503030202020204" pitchFamily="34" charset="0"/>
              </a:defRPr>
            </a:lvl1pPr>
          </a:lstStyle>
          <a:p>
            <a:fld id="{80568A58-25BF-4ED8-BF3A-372FEB996820}" type="datetimeFigureOut">
              <a:rPr lang="en-US" smtClean="0"/>
              <a:pPr/>
              <a:t>07/24/2024</a:t>
            </a:fld>
            <a:endParaRPr lang="en-US"/>
          </a:p>
        </p:txBody>
      </p:sp>
      <p:sp>
        <p:nvSpPr>
          <p:cNvPr id="4" name="Slide Image Placeholder 3"/>
          <p:cNvSpPr>
            <a:spLocks noGrp="1" noRot="1" noChangeAspect="1"/>
          </p:cNvSpPr>
          <p:nvPr>
            <p:ph type="sldImg" idx="2"/>
          </p:nvPr>
        </p:nvSpPr>
        <p:spPr>
          <a:xfrm>
            <a:off x="398463" y="696913"/>
            <a:ext cx="6188075"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atin typeface="Fidelity Sans" panose="020B0503030202020204" pitchFamily="34" charset="0"/>
              </a:defRPr>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atin typeface="Fidelity Sans" panose="020B0503030202020204" pitchFamily="34" charset="0"/>
              </a:defRPr>
            </a:lvl1pPr>
          </a:lstStyle>
          <a:p>
            <a:fld id="{D956B978-5561-43A9-995A-DAC25F8E4654}" type="slidenum">
              <a:rPr lang="en-US" smtClean="0"/>
              <a:pPr/>
              <a:t>‹#›</a:t>
            </a:fld>
            <a:endParaRPr lang="en-US"/>
          </a:p>
        </p:txBody>
      </p:sp>
    </p:spTree>
    <p:extLst>
      <p:ext uri="{BB962C8B-B14F-4D97-AF65-F5344CB8AC3E}">
        <p14:creationId xmlns:p14="http://schemas.microsoft.com/office/powerpoint/2010/main" val="334697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panose="020B0503030202020204" pitchFamily="34" charset="0"/>
        <a:ea typeface="+mn-ea"/>
        <a:cs typeface="+mn-cs"/>
      </a:defRPr>
    </a:lvl1pPr>
    <a:lvl2pPr marL="457200" algn="l" defTabSz="914400" rtl="0" eaLnBrk="1" latinLnBrk="0" hangingPunct="1">
      <a:defRPr sz="1200" kern="1200">
        <a:solidFill>
          <a:schemeClr val="tx1"/>
        </a:solidFill>
        <a:latin typeface="Fidelity Sans" panose="020B0503030202020204" pitchFamily="34" charset="0"/>
        <a:ea typeface="+mn-ea"/>
        <a:cs typeface="+mn-cs"/>
      </a:defRPr>
    </a:lvl2pPr>
    <a:lvl3pPr marL="914400" algn="l" defTabSz="914400" rtl="0" eaLnBrk="1" latinLnBrk="0" hangingPunct="1">
      <a:defRPr sz="1200" kern="1200">
        <a:solidFill>
          <a:schemeClr val="tx1"/>
        </a:solidFill>
        <a:latin typeface="Fidelity Sans" panose="020B0503030202020204" pitchFamily="34" charset="0"/>
        <a:ea typeface="+mn-ea"/>
        <a:cs typeface="+mn-cs"/>
      </a:defRPr>
    </a:lvl3pPr>
    <a:lvl4pPr marL="1371600" algn="l" defTabSz="914400" rtl="0" eaLnBrk="1" latinLnBrk="0" hangingPunct="1">
      <a:defRPr sz="1200" kern="1200">
        <a:solidFill>
          <a:schemeClr val="tx1"/>
        </a:solidFill>
        <a:latin typeface="Fidelity Sans" panose="020B0503030202020204" pitchFamily="34" charset="0"/>
        <a:ea typeface="+mn-ea"/>
        <a:cs typeface="+mn-cs"/>
      </a:defRPr>
    </a:lvl4pPr>
    <a:lvl5pPr marL="1828800" algn="l" defTabSz="914400" rtl="0" eaLnBrk="1" latinLnBrk="0" hangingPunct="1">
      <a:defRPr sz="1200" kern="1200">
        <a:solidFill>
          <a:schemeClr val="tx1"/>
        </a:solidFill>
        <a:latin typeface="Fidelity Sans" panose="020B050303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Health </a:t>
            </a:r>
            <a:r>
              <a:rPr lang="en-US" sz="1800" b="0" i="0" u="none" strike="noStrike" baseline="0">
                <a:solidFill>
                  <a:srgbClr val="4C4C4E"/>
                </a:solidFill>
                <a:latin typeface="KGUTPJ+FidelitySans-Regular"/>
              </a:rPr>
              <a:t>benefits and the different </a:t>
            </a:r>
            <a:r>
              <a:rPr lang="en-US" sz="1800" b="0" i="0" u="none" strike="noStrike" baseline="0">
                <a:solidFill>
                  <a:srgbClr val="4C4C4E"/>
                </a:solidFill>
                <a:latin typeface="Fidelity Sans" panose="020B0503030202020204" pitchFamily="34" charset="0"/>
              </a:rPr>
              <a:t>choices available to you can be complex, so it’s important to take time to prepare for annual enrollment. </a:t>
            </a:r>
          </a:p>
          <a:p>
            <a:pPr marL="285750" indent="-285750">
              <a:buFont typeface="Arial" panose="020B0604020202020204" pitchFamily="34" charset="0"/>
              <a:buChar char="•"/>
            </a:pPr>
            <a:r>
              <a:rPr lang="en-US" sz="1800" b="0" i="0" u="none" strike="noStrike" baseline="0">
                <a:solidFill>
                  <a:srgbClr val="304153"/>
                </a:solidFill>
                <a:latin typeface="PQHXHZ+FidelitySans-Bold"/>
              </a:rPr>
              <a:t>Our </a:t>
            </a:r>
            <a:r>
              <a:rPr lang="en-US" sz="1800" b="0" i="0" u="none" strike="noStrike" baseline="0">
                <a:solidFill>
                  <a:srgbClr val="304153"/>
                </a:solidFill>
                <a:latin typeface="Fidelity Sans" panose="020B0503030202020204" pitchFamily="34" charset="0"/>
              </a:rPr>
              <a:t>Annual Enrollment Guidebook can help you make more confident decisions about your benefit choices. </a:t>
            </a:r>
          </a:p>
          <a:p>
            <a:pPr marL="285750" indent="-285750">
              <a:buFont typeface="Arial" panose="020B0604020202020204" pitchFamily="34" charset="0"/>
              <a:buChar char="•"/>
            </a:pPr>
            <a:r>
              <a:rPr lang="en-US" sz="1800" b="0" i="0" u="none" strike="noStrike" baseline="0">
                <a:solidFill>
                  <a:srgbClr val="304153"/>
                </a:solidFill>
                <a:latin typeface="Fidelity Sans" panose="020B0503030202020204" pitchFamily="34" charset="0"/>
              </a:rPr>
              <a:t>Even if you already have benefits, it’s good to revisit your selections each year to make sure that they’re </a:t>
            </a:r>
            <a:r>
              <a:rPr lang="en-US" sz="1800" b="0" i="0" u="none" strike="noStrike" baseline="0">
                <a:solidFill>
                  <a:srgbClr val="304153"/>
                </a:solidFill>
                <a:latin typeface="PQHXHZ+FidelitySans-Bold"/>
              </a:rPr>
              <a:t>still the best choice for you. </a:t>
            </a:r>
            <a:endParaRPr lang="en-US" b="0"/>
          </a:p>
        </p:txBody>
      </p:sp>
      <p:sp>
        <p:nvSpPr>
          <p:cNvPr id="4" name="Slide Number Placeholder 3"/>
          <p:cNvSpPr>
            <a:spLocks noGrp="1"/>
          </p:cNvSpPr>
          <p:nvPr>
            <p:ph type="sldNum" sz="quarter" idx="5"/>
          </p:nvPr>
        </p:nvSpPr>
        <p:spPr/>
        <p:txBody>
          <a:bodyPr/>
          <a:lstStyle/>
          <a:p>
            <a:fld id="{D956B978-5561-43A9-995A-DAC25F8E4654}" type="slidenum">
              <a:rPr lang="en-US" smtClean="0"/>
              <a:pPr/>
              <a:t>2</a:t>
            </a:fld>
            <a:endParaRPr lang="en-US"/>
          </a:p>
        </p:txBody>
      </p:sp>
    </p:spTree>
    <p:extLst>
      <p:ext uri="{BB962C8B-B14F-4D97-AF65-F5344CB8AC3E}">
        <p14:creationId xmlns:p14="http://schemas.microsoft.com/office/powerpoint/2010/main" val="244282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b="0" i="0" u="none" strike="noStrike" baseline="0">
                <a:solidFill>
                  <a:srgbClr val="FFFFFF"/>
                </a:solidFill>
                <a:latin typeface="Fidelity Sans" panose="020B0503030202020204" pitchFamily="34" charset="0"/>
              </a:rPr>
              <a:t>This guide will help you make sure you have the information you need to make the right </a:t>
            </a:r>
            <a:r>
              <a:rPr lang="en-US" sz="1800" b="0" i="0" u="none" strike="noStrike" baseline="0">
                <a:solidFill>
                  <a:srgbClr val="FFFFFF"/>
                </a:solidFill>
                <a:latin typeface="PQHXHZ+FidelitySans-Bold"/>
              </a:rPr>
              <a:t>decisions as you journey through these key aspects of annual enrollment.</a:t>
            </a:r>
            <a:endParaRPr lang="en-US" b="0"/>
          </a:p>
        </p:txBody>
      </p:sp>
      <p:sp>
        <p:nvSpPr>
          <p:cNvPr id="4" name="Slide Number Placeholder 3"/>
          <p:cNvSpPr>
            <a:spLocks noGrp="1"/>
          </p:cNvSpPr>
          <p:nvPr>
            <p:ph type="sldNum" sz="quarter" idx="5"/>
          </p:nvPr>
        </p:nvSpPr>
        <p:spPr/>
        <p:txBody>
          <a:bodyPr/>
          <a:lstStyle/>
          <a:p>
            <a:fld id="{D956B978-5561-43A9-995A-DAC25F8E4654}" type="slidenum">
              <a:rPr lang="en-US" smtClean="0"/>
              <a:pPr/>
              <a:t>3</a:t>
            </a:fld>
            <a:endParaRPr lang="en-US"/>
          </a:p>
        </p:txBody>
      </p:sp>
    </p:spTree>
    <p:extLst>
      <p:ext uri="{BB962C8B-B14F-4D97-AF65-F5344CB8AC3E}">
        <p14:creationId xmlns:p14="http://schemas.microsoft.com/office/powerpoint/2010/main" val="4176134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We’ll start by discussing how to approach choosing a health insurance plan.</a:t>
            </a:r>
          </a:p>
        </p:txBody>
      </p:sp>
      <p:sp>
        <p:nvSpPr>
          <p:cNvPr id="4" name="Slide Number Placeholder 3"/>
          <p:cNvSpPr>
            <a:spLocks noGrp="1"/>
          </p:cNvSpPr>
          <p:nvPr>
            <p:ph type="sldNum" sz="quarter" idx="5"/>
          </p:nvPr>
        </p:nvSpPr>
        <p:spPr/>
        <p:txBody>
          <a:bodyPr/>
          <a:lstStyle/>
          <a:p>
            <a:fld id="{D956B978-5561-43A9-995A-DAC25F8E4654}" type="slidenum">
              <a:rPr lang="en-US" smtClean="0"/>
              <a:pPr/>
              <a:t>4</a:t>
            </a:fld>
            <a:endParaRPr lang="en-US"/>
          </a:p>
        </p:txBody>
      </p:sp>
    </p:spTree>
    <p:extLst>
      <p:ext uri="{BB962C8B-B14F-4D97-AF65-F5344CB8AC3E}">
        <p14:creationId xmlns:p14="http://schemas.microsoft.com/office/powerpoint/2010/main" val="2528697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Nearly half of Americans cannot correctly identify terms like deductible and copay. These are important concepts to understand as you compare and choose health plans. </a:t>
            </a: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We’ve included a glossary of common terms and phrases related to health </a:t>
            </a:r>
            <a:r>
              <a:rPr lang="en-US" sz="1800" b="0" i="0" u="none" strike="noStrike" baseline="0">
                <a:solidFill>
                  <a:srgbClr val="4C4C4E"/>
                </a:solidFill>
                <a:latin typeface="KGUTPJ+FidelitySans-Regular"/>
              </a:rPr>
              <a:t>benefits at the end of the presentation.</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5</a:t>
            </a:fld>
            <a:endParaRPr lang="en-US"/>
          </a:p>
        </p:txBody>
      </p:sp>
    </p:spTree>
    <p:extLst>
      <p:ext uri="{BB962C8B-B14F-4D97-AF65-F5344CB8AC3E}">
        <p14:creationId xmlns:p14="http://schemas.microsoft.com/office/powerpoint/2010/main" val="4279476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We’ve also provided some general decision support tools to help you decide on your health plan for the </a:t>
            </a:r>
            <a:r>
              <a:rPr lang="en-US" sz="1800" b="0" i="0" u="none" strike="noStrike" baseline="0">
                <a:solidFill>
                  <a:srgbClr val="4C4C4E"/>
                </a:solidFill>
                <a:latin typeface="KGUTPJ+FidelitySans-Regular"/>
              </a:rPr>
              <a:t>year, although your employer may offer you more specific tools that show you </a:t>
            </a:r>
            <a:r>
              <a:rPr lang="en-US" sz="1800" b="0" i="0" u="none" strike="noStrike" baseline="0">
                <a:solidFill>
                  <a:srgbClr val="4C4C4E"/>
                </a:solidFill>
                <a:latin typeface="Fidelity Sans" panose="020B0503030202020204" pitchFamily="34" charset="0"/>
              </a:rPr>
              <a:t>your previous health spending and </a:t>
            </a:r>
            <a:r>
              <a:rPr lang="en-US" sz="1800" b="0" i="0" u="none" strike="noStrike" baseline="0">
                <a:solidFill>
                  <a:srgbClr val="4C4C4E"/>
                </a:solidFill>
                <a:latin typeface="KGUTPJ+FidelitySans-Regular"/>
              </a:rPr>
              <a:t>benefits utilization.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6</a:t>
            </a:fld>
            <a:endParaRPr lang="en-US"/>
          </a:p>
        </p:txBody>
      </p:sp>
    </p:spTree>
    <p:extLst>
      <p:ext uri="{BB962C8B-B14F-4D97-AF65-F5344CB8AC3E}">
        <p14:creationId xmlns:p14="http://schemas.microsoft.com/office/powerpoint/2010/main" val="2039016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An unexpected illness can harm more than your health; it can also undermine your </a:t>
            </a:r>
            <a:r>
              <a:rPr lang="en-US" sz="1800" b="0" i="0" u="none" strike="noStrike" baseline="0">
                <a:solidFill>
                  <a:srgbClr val="4C4C4E"/>
                </a:solidFill>
                <a:latin typeface="KGUTPJ+FidelitySans-Regular"/>
              </a:rPr>
              <a:t>financial security. </a:t>
            </a:r>
            <a:endParaRPr lang="en-US" sz="1800" b="0" i="0" u="none" strike="noStrike" baseline="0">
              <a:solidFill>
                <a:srgbClr val="000000"/>
              </a:solidFill>
              <a:latin typeface="KGUTPJ+FidelitySans-Regular"/>
            </a:endParaRP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It’s important to understand what’s covered by your plan so you can take advantage of your benefits.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7</a:t>
            </a:fld>
            <a:endParaRPr lang="en-US"/>
          </a:p>
        </p:txBody>
      </p:sp>
    </p:spTree>
    <p:extLst>
      <p:ext uri="{BB962C8B-B14F-4D97-AF65-F5344CB8AC3E}">
        <p14:creationId xmlns:p14="http://schemas.microsoft.com/office/powerpoint/2010/main" val="400856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When choosing a health plan, start by thinking about what is most important to you: </a:t>
            </a: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How much you pay toward the premium. </a:t>
            </a: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Your annual deductible. </a:t>
            </a:r>
          </a:p>
          <a:p>
            <a:pPr marL="285750" indent="-285750">
              <a:buFont typeface="Arial" panose="020B0604020202020204" pitchFamily="34" charset="0"/>
              <a:buChar char="•"/>
            </a:pPr>
            <a:r>
              <a:rPr lang="en-US" sz="1800" b="0" i="0" u="none" strike="noStrike" baseline="0">
                <a:solidFill>
                  <a:srgbClr val="4C4C4E"/>
                </a:solidFill>
                <a:latin typeface="KGUTPJ+FidelitySans-Regular"/>
              </a:rPr>
              <a:t>Copays for office visits and prescriptions. </a:t>
            </a: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Your employer’s contribution to a health savings account (HSA), if applicable.</a:t>
            </a: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Whether your doctor and hospital are in-network. </a:t>
            </a:r>
          </a:p>
          <a:p>
            <a:pPr marL="0" indent="0">
              <a:buFont typeface="Arial" panose="020B0604020202020204" pitchFamily="34" charset="0"/>
              <a:buNone/>
            </a:pPr>
            <a:endParaRPr lang="en-US" sz="1800" b="0" i="0" u="none" strike="noStrike" baseline="0">
              <a:solidFill>
                <a:srgbClr val="4C4C4E"/>
              </a:solidFill>
              <a:latin typeface="Fidelity Sans" panose="020B0503030202020204" pitchFamily="34" charset="0"/>
            </a:endParaRPr>
          </a:p>
          <a:p>
            <a:pPr marL="0" indent="0">
              <a:buFont typeface="Arial" panose="020B0604020202020204" pitchFamily="34" charset="0"/>
              <a:buNone/>
            </a:pPr>
            <a:r>
              <a:rPr lang="en-US" sz="1800" b="0" i="0" u="none" strike="noStrike" baseline="0">
                <a:solidFill>
                  <a:srgbClr val="4C4C4E"/>
                </a:solidFill>
                <a:latin typeface="Fidelity Sans" panose="020B0503030202020204" pitchFamily="34" charset="0"/>
              </a:rPr>
              <a:t>In addition to understanding and comparing your plan options, consider how much health care you actually use. Think about last year as a baseline, including your provider visits (such as doctor, nurse practitioner, or mental health professional), prescriptions, and diagnostic testing, like X-rays and lab work. Here are some questions to consider as you assess your upcoming needs: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8</a:t>
            </a:fld>
            <a:endParaRPr lang="en-US"/>
          </a:p>
        </p:txBody>
      </p:sp>
    </p:spTree>
    <p:extLst>
      <p:ext uri="{BB962C8B-B14F-4D97-AF65-F5344CB8AC3E}">
        <p14:creationId xmlns:p14="http://schemas.microsoft.com/office/powerpoint/2010/main" val="2796256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Then compare what your out-of-pocket costs would be under each of your plan </a:t>
            </a:r>
            <a:r>
              <a:rPr lang="en-US" sz="1800" b="0" i="0" u="none" strike="noStrike" baseline="0">
                <a:solidFill>
                  <a:srgbClr val="4C4C4E"/>
                </a:solidFill>
                <a:latin typeface="KGUTPJ+FidelitySans-Regular"/>
              </a:rPr>
              <a:t>options.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9</a:t>
            </a:fld>
            <a:endParaRPr lang="en-US"/>
          </a:p>
        </p:txBody>
      </p:sp>
    </p:spTree>
    <p:extLst>
      <p:ext uri="{BB962C8B-B14F-4D97-AF65-F5344CB8AC3E}">
        <p14:creationId xmlns:p14="http://schemas.microsoft.com/office/powerpoint/2010/main" val="1795733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If available and you are eligible, consider if these tax-advantaged accounts are right for you to help cover out-of-pocket expenses now and in the future.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11</a:t>
            </a:fld>
            <a:endParaRPr lang="en-US"/>
          </a:p>
        </p:txBody>
      </p:sp>
    </p:spTree>
    <p:extLst>
      <p:ext uri="{BB962C8B-B14F-4D97-AF65-F5344CB8AC3E}">
        <p14:creationId xmlns:p14="http://schemas.microsoft.com/office/powerpoint/2010/main" val="4218130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What health benefit accounts may be available to me to help pay for health care or health-related expenses?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a:effectLst/>
                <a:latin typeface="Calibri" panose="020F0502020204030204" pitchFamily="34" charset="0"/>
                <a:ea typeface="Calibri" panose="020F0502020204030204" pitchFamily="34" charset="0"/>
                <a:cs typeface="Times New Roman" panose="02020603050405020304" pitchFamily="18" charset="0"/>
              </a:rPr>
              <a:t>Savings or spending accounts such as health savings accounts. An HSA lets you set aside pre-tax money to pay for qualified medical expenses this year, or save your money for future expenses.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a:effectLst/>
                <a:latin typeface="Calibri" panose="020F0502020204030204" pitchFamily="34" charset="0"/>
                <a:ea typeface="Calibri" panose="020F0502020204030204" pitchFamily="34" charset="0"/>
                <a:cs typeface="Times New Roman" panose="02020603050405020304" pitchFamily="18" charset="0"/>
              </a:rPr>
              <a:t>Spending accounts include Health care flexible spending account (FSA) and Limited-purpose FSA (LPFSA). A health care flexible spending account lets you set aside pre-tax money to pay for qualified medical expenses this year. A limited-purpose flexible spending account lets you set aside pre-tax money to pay for qualified vision and dental expenses this year</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a:effectLst/>
                <a:latin typeface="Calibri" panose="020F0502020204030204" pitchFamily="34" charset="0"/>
                <a:ea typeface="Calibri" panose="020F0502020204030204" pitchFamily="34" charset="0"/>
                <a:cs typeface="Times New Roman" panose="02020603050405020304" pitchFamily="18" charset="0"/>
              </a:rPr>
              <a:t>Reimbursement accounts include health reimbursement arrangements (HRA) and other types of reimbursement accounts that can support your health (e.g., transportation, lifestyle spending account). Employers own and contribute to a HRA for eligible expenses</a:t>
            </a:r>
          </a:p>
          <a:p>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13</a:t>
            </a:fld>
            <a:endParaRPr lang="en-US"/>
          </a:p>
        </p:txBody>
      </p:sp>
    </p:spTree>
    <p:extLst>
      <p:ext uri="{BB962C8B-B14F-4D97-AF65-F5344CB8AC3E}">
        <p14:creationId xmlns:p14="http://schemas.microsoft.com/office/powerpoint/2010/main" val="499299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Although HSAs and health care FSAs can both help you save on taxes, they have some key differences. What might they mean to you?</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r>
              <a:rPr lang="en-US" sz="1800">
                <a:effectLst/>
                <a:latin typeface="Calibri" panose="020F0502020204030204" pitchFamily="34" charset="0"/>
                <a:ea typeface="Calibri" panose="020F0502020204030204" pitchFamily="34" charset="0"/>
                <a:cs typeface="Times New Roman" panose="02020603050405020304" pitchFamily="18" charset="0"/>
              </a:rPr>
              <a:t>In the following slides, we will walk through a few frequently asked questions about HSAs and FSAs.</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14</a:t>
            </a:fld>
            <a:endParaRPr lang="en-US"/>
          </a:p>
        </p:txBody>
      </p:sp>
    </p:spTree>
    <p:extLst>
      <p:ext uri="{BB962C8B-B14F-4D97-AF65-F5344CB8AC3E}">
        <p14:creationId xmlns:p14="http://schemas.microsoft.com/office/powerpoint/2010/main" val="3247872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You can establish and contribute to an HSA if you meet the eligibility requirements.</a:t>
            </a:r>
          </a:p>
          <a:p>
            <a:pPr marL="342900" marR="0" lvl="0" indent="-342900">
              <a:lnSpc>
                <a:spcPct val="107000"/>
              </a:lnSpc>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Must be enrolled in an HSA-eligible health plan on the first day of the month</a:t>
            </a:r>
          </a:p>
          <a:p>
            <a:pPr marL="342900" marR="0" lvl="0" indent="-342900">
              <a:lnSpc>
                <a:spcPct val="107000"/>
              </a:lnSpc>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Must not be covered by any other health plan unless that plan is also an HSA-eligible health plan </a:t>
            </a:r>
          </a:p>
          <a:p>
            <a:pPr marL="342900" marR="0" lvl="0" indent="-342900">
              <a:lnSpc>
                <a:spcPct val="107000"/>
              </a:lnSpc>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Must not be enrolled in Medicare</a:t>
            </a:r>
          </a:p>
          <a:p>
            <a:pPr marL="342900" marR="0" lvl="0" indent="-342900">
              <a:lnSpc>
                <a:spcPct val="107000"/>
              </a:lnSpc>
              <a:spcBef>
                <a:spcPts val="0"/>
              </a:spcBef>
              <a:spcAft>
                <a:spcPts val="80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Cannot be claimed as a dependent on someone else’s tax return</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Health Care FSA</a:t>
            </a:r>
          </a:p>
          <a:p>
            <a:r>
              <a:rPr lang="en-US" sz="1800">
                <a:effectLst/>
                <a:latin typeface="Calibri" panose="020F0502020204030204" pitchFamily="34" charset="0"/>
                <a:ea typeface="Calibri" panose="020F0502020204030204" pitchFamily="34" charset="0"/>
                <a:cs typeface="Times New Roman" panose="02020603050405020304" pitchFamily="18" charset="0"/>
              </a:rPr>
              <a:t>If you meet the plan eligibility requirements you can enroll in a health care FSA with your employer. If you’re self-employed, you aren’t eligible.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15</a:t>
            </a:fld>
            <a:endParaRPr lang="en-US"/>
          </a:p>
        </p:txBody>
      </p:sp>
    </p:spTree>
    <p:extLst>
      <p:ext uri="{BB962C8B-B14F-4D97-AF65-F5344CB8AC3E}">
        <p14:creationId xmlns:p14="http://schemas.microsoft.com/office/powerpoint/2010/main" val="2485220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What happens if I have money left over at the end of the year?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HSA</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The balance carries over from year to year until you need it.</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Health care FSA </a:t>
            </a:r>
          </a:p>
          <a:p>
            <a:r>
              <a:rPr lang="en-US" sz="1800">
                <a:effectLst/>
                <a:latin typeface="Calibri" panose="020F0502020204030204" pitchFamily="34" charset="0"/>
                <a:ea typeface="Calibri" panose="020F0502020204030204" pitchFamily="34" charset="0"/>
                <a:cs typeface="Times New Roman" panose="02020603050405020304" pitchFamily="18" charset="0"/>
              </a:rPr>
              <a:t>You will generally </a:t>
            </a:r>
            <a:r>
              <a:rPr lang="en-US" sz="1800" b="1">
                <a:effectLst/>
                <a:latin typeface="Calibri" panose="020F0502020204030204" pitchFamily="34" charset="0"/>
                <a:ea typeface="Calibri" panose="020F0502020204030204" pitchFamily="34" charset="0"/>
                <a:cs typeface="Times New Roman" panose="02020603050405020304" pitchFamily="18" charset="0"/>
              </a:rPr>
              <a:t>forfeit any money left </a:t>
            </a:r>
            <a:r>
              <a:rPr lang="en-US" sz="1800">
                <a:effectLst/>
                <a:latin typeface="Calibri" panose="020F0502020204030204" pitchFamily="34" charset="0"/>
                <a:ea typeface="Calibri" panose="020F0502020204030204" pitchFamily="34" charset="0"/>
                <a:cs typeface="Times New Roman" panose="02020603050405020304" pitchFamily="18" charset="0"/>
              </a:rPr>
              <a:t>in a health care FSA at the end of the year, unless your employer offers a grace period or allows you to carry some of it over for next year.</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16</a:t>
            </a:fld>
            <a:endParaRPr lang="en-US"/>
          </a:p>
        </p:txBody>
      </p:sp>
    </p:spTree>
    <p:extLst>
      <p:ext uri="{BB962C8B-B14F-4D97-AF65-F5344CB8AC3E}">
        <p14:creationId xmlns:p14="http://schemas.microsoft.com/office/powerpoint/2010/main" val="635341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What if I change jobs, lose my job, or retire?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Your HSA can move with you. If you lose your job, you can use the money to pay for COBRA premiums (which temporarily extend your employer-sponsored health care coverage). And in retirement, you also can use your HSA for general (non-health care) expenses starting at age 65—you just have to pay normal income taxes on the money you withdraw.	</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r>
              <a:rPr lang="en-US" sz="1800">
                <a:effectLst/>
                <a:latin typeface="Calibri" panose="020F0502020204030204" pitchFamily="34" charset="0"/>
                <a:ea typeface="Calibri" panose="020F0502020204030204" pitchFamily="34" charset="0"/>
                <a:cs typeface="Times New Roman" panose="02020603050405020304" pitchFamily="18" charset="0"/>
              </a:rPr>
              <a:t>An FSA works differently. The account remains with your former employer when you leave, but you may be able to elect to continue to be enrolled in a health care FSA under COBRA.</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17</a:t>
            </a:fld>
            <a:endParaRPr lang="en-US"/>
          </a:p>
        </p:txBody>
      </p:sp>
    </p:spTree>
    <p:extLst>
      <p:ext uri="{BB962C8B-B14F-4D97-AF65-F5344CB8AC3E}">
        <p14:creationId xmlns:p14="http://schemas.microsoft.com/office/powerpoint/2010/main" val="3975805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Can I invest my HSA funds?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HSA contributions generally go into an interest-earning account, but you may be able to invest all or part of your balance to save for the future.</a:t>
            </a:r>
          </a:p>
          <a:p>
            <a:br>
              <a:rPr lang="en-US" dirty="0">
                <a:effectLst/>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Health care FSAs do not have a mechanism </a:t>
            </a:r>
            <a:r>
              <a:rPr lang="en-US" sz="1800">
                <a:effectLst/>
                <a:latin typeface="Calibri" panose="020F0502020204030204" pitchFamily="34" charset="0"/>
                <a:ea typeface="Calibri" panose="020F0502020204030204" pitchFamily="34" charset="0"/>
                <a:cs typeface="Times New Roman" panose="02020603050405020304" pitchFamily="18" charset="0"/>
              </a:rPr>
              <a:t>to invest </a:t>
            </a:r>
            <a:r>
              <a:rPr lang="en-US" sz="1800" dirty="0">
                <a:effectLst/>
                <a:latin typeface="Calibri" panose="020F0502020204030204" pitchFamily="34" charset="0"/>
                <a:ea typeface="Calibri" panose="020F0502020204030204" pitchFamily="34" charset="0"/>
                <a:cs typeface="Times New Roman" panose="02020603050405020304" pitchFamily="18" charset="0"/>
              </a:rPr>
              <a:t>your money.</a:t>
            </a:r>
            <a:endParaRPr lang="en-US" dirty="0"/>
          </a:p>
        </p:txBody>
      </p:sp>
      <p:sp>
        <p:nvSpPr>
          <p:cNvPr id="4" name="Slide Number Placeholder 3"/>
          <p:cNvSpPr>
            <a:spLocks noGrp="1"/>
          </p:cNvSpPr>
          <p:nvPr>
            <p:ph type="sldNum" sz="quarter" idx="5"/>
          </p:nvPr>
        </p:nvSpPr>
        <p:spPr/>
        <p:txBody>
          <a:bodyPr/>
          <a:lstStyle/>
          <a:p>
            <a:fld id="{D956B978-5561-43A9-995A-DAC25F8E4654}" type="slidenum">
              <a:rPr lang="en-US" smtClean="0"/>
              <a:pPr/>
              <a:t>18</a:t>
            </a:fld>
            <a:endParaRPr lang="en-US"/>
          </a:p>
        </p:txBody>
      </p:sp>
    </p:spTree>
    <p:extLst>
      <p:ext uri="{BB962C8B-B14F-4D97-AF65-F5344CB8AC3E}">
        <p14:creationId xmlns:p14="http://schemas.microsoft.com/office/powerpoint/2010/main" val="387340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Consider contributing to your HSA at least enough to cover medical expenses you expect to incur next year. Contribute the maximum if you can, because you don’t have to spend everything you contribute this year.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20</a:t>
            </a:fld>
            <a:endParaRPr lang="en-US"/>
          </a:p>
        </p:txBody>
      </p:sp>
    </p:spTree>
    <p:extLst>
      <p:ext uri="{BB962C8B-B14F-4D97-AF65-F5344CB8AC3E}">
        <p14:creationId xmlns:p14="http://schemas.microsoft.com/office/powerpoint/2010/main" val="2192570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Even if your health plan covers emergency dental work or annual vision exams, </a:t>
            </a:r>
            <a:r>
              <a:rPr lang="en-US" sz="1800" b="0" i="0" u="none" strike="noStrike" baseline="0">
                <a:solidFill>
                  <a:srgbClr val="4C4C4E"/>
                </a:solidFill>
                <a:latin typeface="KGUTPJ+FidelitySans-Regular"/>
              </a:rPr>
              <a:t>your employer may offer and subsidize additional coverage that can help you </a:t>
            </a:r>
            <a:r>
              <a:rPr lang="en-US" sz="1800" b="0" i="0" u="none" strike="noStrike" baseline="0">
                <a:solidFill>
                  <a:srgbClr val="4C4C4E"/>
                </a:solidFill>
                <a:latin typeface="Fidelity Sans" panose="020B0503030202020204" pitchFamily="34" charset="0"/>
              </a:rPr>
              <a:t>manage expenses. These plans include coverage for routine dental cleanings, basic eyeglasses or contacts, and more. Adding dental and vision coverage may decrease your out-of-pocket spending for these services.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23</a:t>
            </a:fld>
            <a:endParaRPr lang="en-US"/>
          </a:p>
        </p:txBody>
      </p:sp>
    </p:spTree>
    <p:extLst>
      <p:ext uri="{BB962C8B-B14F-4D97-AF65-F5344CB8AC3E}">
        <p14:creationId xmlns:p14="http://schemas.microsoft.com/office/powerpoint/2010/main" val="1249062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If you get sick or hurt and can’t work, one of the two types of disability insurance may help supplement your lost income: </a:t>
            </a:r>
          </a:p>
          <a:p>
            <a:endParaRPr lang="en-US" sz="1800" b="0" i="0" u="none" strike="noStrike" baseline="0">
              <a:solidFill>
                <a:srgbClr val="4C4C4E"/>
              </a:solidFill>
              <a:latin typeface="Fidelity Sans" panose="020B0503030202020204" pitchFamily="34" charset="0"/>
            </a:endParaRPr>
          </a:p>
          <a:p>
            <a:pPr marL="285750" indent="-285750" algn="l">
              <a:buFont typeface="Arial" panose="020B0604020202020204" pitchFamily="34" charset="0"/>
              <a:buChar char="•"/>
            </a:pPr>
            <a:r>
              <a:rPr lang="en-US" sz="1800" b="0" i="0" u="none" strike="noStrike" baseline="0">
                <a:solidFill>
                  <a:srgbClr val="4C4C4E"/>
                </a:solidFill>
                <a:latin typeface="Fidelity Sans" panose="020B0503030202020204" pitchFamily="34" charset="0"/>
              </a:rPr>
              <a:t>Short-term: Provides partial income replacement for brief periods of illness or injury, like a surgery or extended medical treatment. It generally covers 40% to 80% of your salary while you’re unable to work. </a:t>
            </a:r>
          </a:p>
          <a:p>
            <a:pPr marL="285750" indent="-285750" algn="l">
              <a:buFont typeface="Arial" panose="020B0604020202020204" pitchFamily="34" charset="0"/>
              <a:buChar char="•"/>
            </a:pPr>
            <a:r>
              <a:rPr lang="en-US" sz="1800" b="0" i="0" u="none" strike="noStrike" baseline="0">
                <a:solidFill>
                  <a:srgbClr val="4C4C4E"/>
                </a:solidFill>
                <a:latin typeface="Fidelity Sans" panose="020B0503030202020204" pitchFamily="34" charset="0"/>
              </a:rPr>
              <a:t>Long-term: Provides partial income replacement in the event that you are no longer able to work because of illness or injury after an initial period, typically 90 days. In general, long-term disability pays 50% to 80% of your salary, although some policies cap the monthly payment.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25</a:t>
            </a:fld>
            <a:endParaRPr lang="en-US"/>
          </a:p>
        </p:txBody>
      </p:sp>
    </p:spTree>
    <p:extLst>
      <p:ext uri="{BB962C8B-B14F-4D97-AF65-F5344CB8AC3E}">
        <p14:creationId xmlns:p14="http://schemas.microsoft.com/office/powerpoint/2010/main" val="4280438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a:solidFill>
                  <a:srgbClr val="4C4C4E"/>
                </a:solidFill>
                <a:latin typeface="KGUTPJ+FidelitySans-Regular"/>
              </a:rPr>
              <a:t>Your employer may also offer a range of additional benefits, and it can be unclear how they all work together. </a:t>
            </a:r>
            <a:endParaRPr lang="en-US" sz="1800" b="0" i="0" u="none" strike="noStrike" baseline="0">
              <a:solidFill>
                <a:srgbClr val="000000"/>
              </a:solidFill>
              <a:latin typeface="Fidelity Sans" panose="020B0503030202020204" pitchFamily="34" charset="0"/>
            </a:endParaRPr>
          </a:p>
          <a:p>
            <a:pPr marL="285750" indent="-285750">
              <a:buFont typeface="Arial" panose="020B0604020202020204" pitchFamily="34" charset="0"/>
              <a:buChar char="•"/>
            </a:pPr>
            <a:r>
              <a:rPr lang="en-US" sz="1800" b="0" i="0" u="none" strike="noStrike" baseline="0">
                <a:solidFill>
                  <a:srgbClr val="4C4C4E"/>
                </a:solidFill>
                <a:latin typeface="Fidelity Sans" panose="020B0503030202020204" pitchFamily="34" charset="0"/>
              </a:rPr>
              <a:t>Before signing </a:t>
            </a:r>
            <a:r>
              <a:rPr lang="en-US" sz="1800" b="0" i="0" u="none" strike="noStrike" baseline="0">
                <a:solidFill>
                  <a:srgbClr val="4C4C4E"/>
                </a:solidFill>
                <a:latin typeface="KGUTPJ+FidelitySans-Regular"/>
              </a:rPr>
              <a:t>up for a condition-specific benefit (e.g., diabetes), you’ll want to find out how that benefit works with your regular primary care provider to keep everyone in the </a:t>
            </a:r>
            <a:r>
              <a:rPr lang="en-US" sz="1800" b="0" i="0" u="none" strike="noStrike" baseline="0">
                <a:solidFill>
                  <a:srgbClr val="4C4C4E"/>
                </a:solidFill>
                <a:latin typeface="Fidelity Sans" panose="020B0503030202020204" pitchFamily="34" charset="0"/>
              </a:rPr>
              <a:t>loop about your health progress. When in doubt, ask your HR representative.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27</a:t>
            </a:fld>
            <a:endParaRPr lang="en-US"/>
          </a:p>
        </p:txBody>
      </p:sp>
    </p:spTree>
    <p:extLst>
      <p:ext uri="{BB962C8B-B14F-4D97-AF65-F5344CB8AC3E}">
        <p14:creationId xmlns:p14="http://schemas.microsoft.com/office/powerpoint/2010/main" val="683062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28</a:t>
            </a:fld>
            <a:endParaRPr lang="en-US"/>
          </a:p>
        </p:txBody>
      </p:sp>
    </p:spTree>
    <p:extLst>
      <p:ext uri="{BB962C8B-B14F-4D97-AF65-F5344CB8AC3E}">
        <p14:creationId xmlns:p14="http://schemas.microsoft.com/office/powerpoint/2010/main" val="2570631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If you are thinking about switching to a new health plan, there are several reasons an HSA-eligible plan may be right for you. Some people choose these plans because:</a:t>
            </a:r>
          </a:p>
          <a:p>
            <a:pPr marL="457200" indent="-457200">
              <a:buFont typeface="Arial" panose="020B0604020202020204" pitchFamily="34" charset="0"/>
              <a:buChar char="•"/>
            </a:pPr>
            <a:r>
              <a:rPr lang="en-US" sz="2800" b="0" i="0">
                <a:effectLst/>
                <a:latin typeface="Fidelity Sans" panose="020B0503030202020204" pitchFamily="34" charset="0"/>
              </a:rPr>
              <a:t>They have minimal health care needs in a normal year, and their doctors are still in-network.</a:t>
            </a:r>
          </a:p>
          <a:p>
            <a:pPr marL="457200" indent="-457200">
              <a:buFont typeface="Arial" panose="020B0604020202020204" pitchFamily="34" charset="0"/>
              <a:buChar char="•"/>
            </a:pPr>
            <a:r>
              <a:rPr lang="en-US" sz="2800" b="0" i="0">
                <a:effectLst/>
                <a:latin typeface="Fidelity Sans" panose="020B0503030202020204" pitchFamily="34" charset="0"/>
              </a:rPr>
              <a:t>The premiums are considerably lower than in a traditional health plan, even though the deductible is higher.</a:t>
            </a:r>
          </a:p>
          <a:p>
            <a:pPr marL="457200" indent="-457200">
              <a:buFont typeface="Arial" panose="020B0604020202020204" pitchFamily="34" charset="0"/>
              <a:buChar char="•"/>
            </a:pPr>
            <a:r>
              <a:rPr lang="en-US" sz="2800" b="0" i="0">
                <a:effectLst/>
                <a:latin typeface="Fidelity Sans" panose="020B0503030202020204" pitchFamily="34" charset="0"/>
              </a:rPr>
              <a:t>Many employers make a lump-sum contribution to the HSA at the start of the year.</a:t>
            </a:r>
          </a:p>
          <a:p>
            <a:pPr marL="457200" indent="-457200">
              <a:buFont typeface="Arial" panose="020B0604020202020204" pitchFamily="34" charset="0"/>
              <a:buChar char="•"/>
            </a:pPr>
            <a:r>
              <a:rPr lang="en-US" sz="2800" b="0" i="0">
                <a:effectLst/>
                <a:latin typeface="Fidelity Sans" panose="020B0503030202020204" pitchFamily="34" charset="0"/>
              </a:rPr>
              <a:t>The HSA has tax advantages: The money you contribute is tax-free, it can grow</a:t>
            </a:r>
            <a:r>
              <a:rPr lang="en-US" sz="2800">
                <a:latin typeface="Fidelity Sans" panose="020B0503030202020204" pitchFamily="34" charset="0"/>
              </a:rPr>
              <a:t> </a:t>
            </a:r>
            <a:r>
              <a:rPr lang="en-US" sz="2800" b="0" i="0">
                <a:effectLst/>
                <a:latin typeface="Fidelity Sans" panose="020B0503030202020204" pitchFamily="34" charset="0"/>
              </a:rPr>
              <a:t>tax-free, and withdrawals for qualified medical expenses also are tax-free.</a:t>
            </a:r>
            <a:endParaRPr lang="en-US" sz="2800" baseline="30000"/>
          </a:p>
          <a:p>
            <a:endParaRPr lang="en-US" sz="1800" b="0" i="0" u="none" strike="noStrike" baseline="0">
              <a:solidFill>
                <a:srgbClr val="4C4C4E"/>
              </a:solidFill>
              <a:latin typeface="Fidelity Sans" panose="020B0503030202020204" pitchFamily="34" charset="0"/>
            </a:endParaRPr>
          </a:p>
        </p:txBody>
      </p:sp>
      <p:sp>
        <p:nvSpPr>
          <p:cNvPr id="4" name="Slide Number Placeholder 3"/>
          <p:cNvSpPr>
            <a:spLocks noGrp="1"/>
          </p:cNvSpPr>
          <p:nvPr>
            <p:ph type="sldNum" sz="quarter" idx="5"/>
          </p:nvPr>
        </p:nvSpPr>
        <p:spPr/>
        <p:txBody>
          <a:bodyPr/>
          <a:lstStyle/>
          <a:p>
            <a:fld id="{D956B978-5561-43A9-995A-DAC25F8E4654}" type="slidenum">
              <a:rPr lang="en-US" smtClean="0"/>
              <a:pPr/>
              <a:t>30</a:t>
            </a:fld>
            <a:endParaRPr lang="en-US"/>
          </a:p>
        </p:txBody>
      </p:sp>
    </p:spTree>
    <p:extLst>
      <p:ext uri="{BB962C8B-B14F-4D97-AF65-F5344CB8AC3E}">
        <p14:creationId xmlns:p14="http://schemas.microsoft.com/office/powerpoint/2010/main" val="203278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4C4C4E"/>
                </a:solidFill>
                <a:latin typeface="Fidelity Sans" panose="020B0503030202020204" pitchFamily="34" charset="0"/>
              </a:rPr>
              <a:t>Let’s take this hypothetical scenario: Susan enrolled in an HSA-eligible health plan last year. Her employer made a $1,000 contribution to her HSA (about average for family coverage) as a lump-sum deposit. She decides to contribute $250 a month, knowing that she can increase her contributions at any time during the year. Susan’s $250 HSA contribution reduces her taxable income, so fewer taxes come out of her paycheck.</a:t>
            </a:r>
          </a:p>
          <a:p>
            <a:endParaRPr lang="en-US" sz="1800" b="0" i="0" u="none" strike="noStrike" baseline="0">
              <a:solidFill>
                <a:srgbClr val="4C4C4E"/>
              </a:solidFill>
              <a:latin typeface="Fidelity Sans" panose="020B0503030202020204" pitchFamily="34" charset="0"/>
            </a:endParaRPr>
          </a:p>
          <a:p>
            <a:r>
              <a:rPr lang="en-US" sz="1800" b="0" i="0" u="none" strike="noStrike" baseline="0">
                <a:solidFill>
                  <a:srgbClr val="4C4C4E"/>
                </a:solidFill>
                <a:latin typeface="Fidelity Sans" panose="020B0503030202020204" pitchFamily="34" charset="0"/>
              </a:rPr>
              <a:t>In this scenario, Susan would have $2,300 to carry over for next year to spend or save. She might also consider using her HSA for saving or investing for health care costs in retirement. The HSA can be invested, just like any other brokerage account.  </a:t>
            </a:r>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31</a:t>
            </a:fld>
            <a:endParaRPr lang="en-US"/>
          </a:p>
        </p:txBody>
      </p:sp>
    </p:spTree>
    <p:extLst>
      <p:ext uri="{BB962C8B-B14F-4D97-AF65-F5344CB8AC3E}">
        <p14:creationId xmlns:p14="http://schemas.microsoft.com/office/powerpoint/2010/main" val="3366252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4C4C4E"/>
                </a:solidFill>
                <a:latin typeface="Fidelity Sans" panose="020B0503030202020204" pitchFamily="34" charset="0"/>
              </a:rPr>
              <a:t>If you’re considering enrolling in an HSA-eligible health plan and opening an HSA, here are a few </a:t>
            </a:r>
            <a:r>
              <a:rPr lang="en-US" sz="1800" b="0" i="0" u="none" strike="noStrike" baseline="0" dirty="0">
                <a:solidFill>
                  <a:srgbClr val="4C4C4E"/>
                </a:solidFill>
                <a:latin typeface="KGUTPJ+FidelitySans-Regular"/>
              </a:rPr>
              <a:t>resolutions to help make your first year in the plan successful. </a:t>
            </a:r>
            <a:endParaRPr lang="en-US" dirty="0"/>
          </a:p>
        </p:txBody>
      </p:sp>
      <p:sp>
        <p:nvSpPr>
          <p:cNvPr id="4" name="Slide Number Placeholder 3"/>
          <p:cNvSpPr>
            <a:spLocks noGrp="1"/>
          </p:cNvSpPr>
          <p:nvPr>
            <p:ph type="sldNum" sz="quarter" idx="5"/>
          </p:nvPr>
        </p:nvSpPr>
        <p:spPr/>
        <p:txBody>
          <a:bodyPr/>
          <a:lstStyle/>
          <a:p>
            <a:fld id="{D956B978-5561-43A9-995A-DAC25F8E4654}" type="slidenum">
              <a:rPr lang="en-US" smtClean="0"/>
              <a:pPr/>
              <a:t>32</a:t>
            </a:fld>
            <a:endParaRPr lang="en-US"/>
          </a:p>
        </p:txBody>
      </p:sp>
    </p:spTree>
    <p:extLst>
      <p:ext uri="{BB962C8B-B14F-4D97-AF65-F5344CB8AC3E}">
        <p14:creationId xmlns:p14="http://schemas.microsoft.com/office/powerpoint/2010/main" val="2248640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know that choosing benefits can be a complex process. Use this checklist to simplify your annual enrollment and get the most out of your benefits in the year to come.</a:t>
            </a:r>
          </a:p>
        </p:txBody>
      </p:sp>
      <p:sp>
        <p:nvSpPr>
          <p:cNvPr id="4" name="Slide Number Placeholder 3"/>
          <p:cNvSpPr>
            <a:spLocks noGrp="1"/>
          </p:cNvSpPr>
          <p:nvPr>
            <p:ph type="sldNum" sz="quarter" idx="5"/>
          </p:nvPr>
        </p:nvSpPr>
        <p:spPr/>
        <p:txBody>
          <a:bodyPr/>
          <a:lstStyle/>
          <a:p>
            <a:fld id="{D956B978-5561-43A9-995A-DAC25F8E4654}" type="slidenum">
              <a:rPr lang="en-US" smtClean="0"/>
              <a:pPr/>
              <a:t>34</a:t>
            </a:fld>
            <a:endParaRPr lang="en-US"/>
          </a:p>
        </p:txBody>
      </p:sp>
    </p:spTree>
    <p:extLst>
      <p:ext uri="{BB962C8B-B14F-4D97-AF65-F5344CB8AC3E}">
        <p14:creationId xmlns:p14="http://schemas.microsoft.com/office/powerpoint/2010/main" val="865102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56B978-5561-43A9-995A-DAC25F8E4654}" type="slidenum">
              <a:rPr lang="en-US" smtClean="0"/>
              <a:pPr/>
              <a:t>37</a:t>
            </a:fld>
            <a:endParaRPr lang="en-US"/>
          </a:p>
        </p:txBody>
      </p:sp>
    </p:spTree>
    <p:extLst>
      <p:ext uri="{BB962C8B-B14F-4D97-AF65-F5344CB8AC3E}">
        <p14:creationId xmlns:p14="http://schemas.microsoft.com/office/powerpoint/2010/main" val="525770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ayout">
    <p:spTree>
      <p:nvGrpSpPr>
        <p:cNvPr id="1" name=""/>
        <p:cNvGrpSpPr/>
        <p:nvPr/>
      </p:nvGrpSpPr>
      <p:grpSpPr>
        <a:xfrm>
          <a:off x="0" y="0"/>
          <a:ext cx="0" cy="0"/>
          <a:chOff x="0" y="0"/>
          <a:chExt cx="0" cy="0"/>
        </a:xfrm>
      </p:grpSpPr>
      <p:pic>
        <p:nvPicPr>
          <p:cNvPr id="6" name="Picture 5" descr="A collage of people on bicycles&#10;&#10;Description automatically generated with low confidence">
            <a:extLst>
              <a:ext uri="{FF2B5EF4-FFF2-40B4-BE49-F238E27FC236}">
                <a16:creationId xmlns:a16="http://schemas.microsoft.com/office/drawing/2014/main" id="{77495BD5-897D-252E-DB52-CD930C7545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15664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Layout">
    <p:spTree>
      <p:nvGrpSpPr>
        <p:cNvPr id="1" name=""/>
        <p:cNvGrpSpPr/>
        <p:nvPr/>
      </p:nvGrpSpPr>
      <p:grpSpPr>
        <a:xfrm>
          <a:off x="0" y="0"/>
          <a:ext cx="0" cy="0"/>
          <a:chOff x="0" y="0"/>
          <a:chExt cx="0" cy="0"/>
        </a:xfrm>
      </p:grpSpPr>
      <p:sp>
        <p:nvSpPr>
          <p:cNvPr id="18" name="Rectangle 17" descr="light gray background for top half of slide"/>
          <p:cNvSpPr/>
          <p:nvPr userDrawn="1"/>
        </p:nvSpPr>
        <p:spPr>
          <a:xfrm>
            <a:off x="0" y="5486"/>
            <a:ext cx="9144000" cy="3134833"/>
          </a:xfrm>
          <a:prstGeom prst="rect">
            <a:avLst/>
          </a:prstGeom>
          <a:gradFill>
            <a:gsLst>
              <a:gs pos="0">
                <a:schemeClr val="bg1"/>
              </a:gs>
              <a:gs pos="99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idelity Sans" panose="020B0503030202020204" pitchFamily="34" charset="0"/>
            </a:endParaRPr>
          </a:p>
        </p:txBody>
      </p:sp>
      <p:sp>
        <p:nvSpPr>
          <p:cNvPr id="21" name="Rectangle 20" descr="narrow green bar at center of slide above section title"/>
          <p:cNvSpPr/>
          <p:nvPr userDrawn="1"/>
        </p:nvSpPr>
        <p:spPr>
          <a:xfrm>
            <a:off x="0" y="3105384"/>
            <a:ext cx="9144000" cy="698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idelity Sans" panose="020B0503030202020204" pitchFamily="34" charset="0"/>
            </a:endParaRPr>
          </a:p>
        </p:txBody>
      </p:sp>
      <p:sp>
        <p:nvSpPr>
          <p:cNvPr id="20" name="Rectangle 19" descr="narrow white bar at center of slide below green bar"/>
          <p:cNvSpPr/>
          <p:nvPr userDrawn="1"/>
        </p:nvSpPr>
        <p:spPr>
          <a:xfrm>
            <a:off x="-4762" y="3105385"/>
            <a:ext cx="9144000" cy="425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idelity Sans" panose="020B0503030202020204" pitchFamily="34" charset="0"/>
            </a:endParaRPr>
          </a:p>
        </p:txBody>
      </p:sp>
      <p:sp>
        <p:nvSpPr>
          <p:cNvPr id="22" name="Title 2"/>
          <p:cNvSpPr>
            <a:spLocks noGrp="1"/>
          </p:cNvSpPr>
          <p:nvPr>
            <p:ph type="title"/>
          </p:nvPr>
        </p:nvSpPr>
        <p:spPr>
          <a:xfrm>
            <a:off x="444442" y="3220480"/>
            <a:ext cx="7818757" cy="785330"/>
          </a:xfrm>
        </p:spPr>
        <p:txBody>
          <a:bodyPr/>
          <a:lstStyle>
            <a:lvl1pPr>
              <a:lnSpc>
                <a:spcPct val="100000"/>
              </a:lnSpc>
              <a:defRPr sz="4000" b="1" spc="0" baseline="0">
                <a:solidFill>
                  <a:srgbClr val="4D4D4D"/>
                </a:solidFill>
              </a:defRPr>
            </a:lvl1pPr>
          </a:lstStyle>
          <a:p>
            <a:r>
              <a:rPr lang="en-US"/>
              <a:t>Click to edit Master title style</a:t>
            </a:r>
          </a:p>
        </p:txBody>
      </p:sp>
      <p:sp>
        <p:nvSpPr>
          <p:cNvPr id="10" name="Slide Number Placeholder 5">
            <a:extLst>
              <a:ext uri="{FF2B5EF4-FFF2-40B4-BE49-F238E27FC236}">
                <a16:creationId xmlns:a16="http://schemas.microsoft.com/office/drawing/2014/main" id="{2A30F40D-0E6F-49C0-8D55-30488D868EF8}"/>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294378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6" name="Rectangle 5" descr="narrow gray bar at the top of the slide"/>
          <p:cNvSpPr/>
          <p:nvPr userDrawn="1"/>
        </p:nvSpPr>
        <p:spPr>
          <a:xfrm>
            <a:off x="0" y="2"/>
            <a:ext cx="9144000" cy="106985"/>
          </a:xfrm>
          <a:prstGeom prst="rect">
            <a:avLst/>
          </a:prstGeom>
          <a:gradFill flip="none" rotWithShape="1">
            <a:gsLst>
              <a:gs pos="58000">
                <a:srgbClr val="005670"/>
              </a:gs>
              <a:gs pos="0">
                <a:srgbClr val="893B9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rgbClr val="FFFFFF"/>
              </a:solidFill>
              <a:latin typeface="Fidelity Sans" panose="020B0503030202020204" pitchFamily="34" charset="0"/>
            </a:endParaRPr>
          </a:p>
        </p:txBody>
      </p:sp>
      <p:sp>
        <p:nvSpPr>
          <p:cNvPr id="2" name="Title 1"/>
          <p:cNvSpPr>
            <a:spLocks noGrp="1"/>
          </p:cNvSpPr>
          <p:nvPr>
            <p:ph type="title"/>
          </p:nvPr>
        </p:nvSpPr>
        <p:spPr>
          <a:xfrm>
            <a:off x="295570" y="252158"/>
            <a:ext cx="8523174" cy="754296"/>
          </a:xfrm>
        </p:spPr>
        <p:txBody>
          <a:bodyPr vert="horz" lIns="91440" tIns="45720" rIns="91440" bIns="45720" rtlCol="0" anchor="t">
            <a:noAutofit/>
          </a:bodyPr>
          <a:lstStyle>
            <a:lvl1pPr>
              <a:defRPr lang="en-US" sz="2000" b="0" dirty="0">
                <a:solidFill>
                  <a:srgbClr val="024066"/>
                </a:solidFill>
              </a:defRPr>
            </a:lvl1pPr>
          </a:lstStyle>
          <a:p>
            <a:pPr lvl="0">
              <a:lnSpc>
                <a:spcPct val="100000"/>
              </a:lnSpc>
            </a:pPr>
            <a:r>
              <a:rPr lang="en-US"/>
              <a:t>Click to edit Master title style</a:t>
            </a:r>
          </a:p>
        </p:txBody>
      </p:sp>
      <p:sp>
        <p:nvSpPr>
          <p:cNvPr id="5" name="Slide Number Placeholder 5">
            <a:extLst>
              <a:ext uri="{FF2B5EF4-FFF2-40B4-BE49-F238E27FC236}">
                <a16:creationId xmlns:a16="http://schemas.microsoft.com/office/drawing/2014/main" id="{61D71492-E245-4E51-B89D-77A64EB289E0}"/>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233924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913642B0-4C82-4460-8F72-1A915CF29831}"/>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solidFill>
                <a:latin typeface="Fidelity Sans" panose="020B0503030202020204" pitchFamily="34" charset="0"/>
              </a:defRPr>
            </a:lvl1pPr>
          </a:lstStyle>
          <a:p>
            <a:fld id="{0C46E731-D52C-420E-B9A6-9FE86F5B321E}" type="slidenum">
              <a:rPr lang="en-US" smtClean="0"/>
              <a:pPr/>
              <a:t>‹#›</a:t>
            </a:fld>
            <a:endParaRPr lang="en-US"/>
          </a:p>
        </p:txBody>
      </p:sp>
      <p:pic>
        <p:nvPicPr>
          <p:cNvPr id="3" name="Picture 2" descr="A picture containing screenshot, art, collage&#10;&#10;Description automatically generated">
            <a:extLst>
              <a:ext uri="{FF2B5EF4-FFF2-40B4-BE49-F238E27FC236}">
                <a16:creationId xmlns:a16="http://schemas.microsoft.com/office/drawing/2014/main" id="{DACBC3FB-60B3-FBE1-31A1-51EEB45448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17805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7" name="Rectangle 6" descr="narrow gray bar at the top of the slide">
            <a:extLst>
              <a:ext uri="{FF2B5EF4-FFF2-40B4-BE49-F238E27FC236}">
                <a16:creationId xmlns:a16="http://schemas.microsoft.com/office/drawing/2014/main" id="{879B23D4-494C-4300-AE0E-E3E9A500267D}"/>
              </a:ext>
            </a:extLst>
          </p:cNvPr>
          <p:cNvSpPr/>
          <p:nvPr userDrawn="1"/>
        </p:nvSpPr>
        <p:spPr>
          <a:xfrm>
            <a:off x="0" y="2"/>
            <a:ext cx="9144000" cy="106985"/>
          </a:xfrm>
          <a:prstGeom prst="rect">
            <a:avLst/>
          </a:prstGeom>
          <a:solidFill>
            <a:srgbClr val="D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Fidelity Sans" panose="020B0503030202020204" pitchFamily="34" charset="0"/>
            </a:endParaRPr>
          </a:p>
        </p:txBody>
      </p:sp>
      <p:sp>
        <p:nvSpPr>
          <p:cNvPr id="2" name="Title 1"/>
          <p:cNvSpPr>
            <a:spLocks noGrp="1"/>
          </p:cNvSpPr>
          <p:nvPr>
            <p:ph type="title"/>
          </p:nvPr>
        </p:nvSpPr>
        <p:spPr>
          <a:xfrm>
            <a:off x="295570" y="252158"/>
            <a:ext cx="8523174" cy="754296"/>
          </a:xfrm>
        </p:spPr>
        <p:txBody>
          <a:bodyPr vert="horz" lIns="91440" tIns="45720" rIns="91440" bIns="45720" rtlCol="0" anchor="t">
            <a:noAutofit/>
          </a:bodyPr>
          <a:lstStyle>
            <a:lvl1pPr>
              <a:defRPr lang="en-US" dirty="0">
                <a:solidFill>
                  <a:srgbClr val="4D4D4D"/>
                </a:solidFill>
              </a:defRPr>
            </a:lvl1pPr>
          </a:lstStyle>
          <a:p>
            <a:pPr lvl="0">
              <a:lnSpc>
                <a:spcPct val="100000"/>
              </a:lnSpc>
            </a:pPr>
            <a:r>
              <a:rPr lang="en-US"/>
              <a:t>Click to edit Master title style</a:t>
            </a:r>
          </a:p>
        </p:txBody>
      </p:sp>
      <p:sp>
        <p:nvSpPr>
          <p:cNvPr id="4" name="Slide Number Placeholder 5">
            <a:extLst>
              <a:ext uri="{FF2B5EF4-FFF2-40B4-BE49-F238E27FC236}">
                <a16:creationId xmlns:a16="http://schemas.microsoft.com/office/drawing/2014/main" id="{55622531-6C0F-4C37-948D-FD7B4753B427}"/>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3426213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Layout">
    <p:spTree>
      <p:nvGrpSpPr>
        <p:cNvPr id="1" name=""/>
        <p:cNvGrpSpPr/>
        <p:nvPr/>
      </p:nvGrpSpPr>
      <p:grpSpPr>
        <a:xfrm>
          <a:off x="0" y="0"/>
          <a:ext cx="0" cy="0"/>
          <a:chOff x="0" y="0"/>
          <a:chExt cx="0" cy="0"/>
        </a:xfrm>
      </p:grpSpPr>
      <p:sp>
        <p:nvSpPr>
          <p:cNvPr id="6" name="Rectangle 5" descr="narrow gray bar at the top of the slide"/>
          <p:cNvSpPr/>
          <p:nvPr userDrawn="1"/>
        </p:nvSpPr>
        <p:spPr>
          <a:xfrm>
            <a:off x="0" y="2"/>
            <a:ext cx="9144000" cy="106985"/>
          </a:xfrm>
          <a:prstGeom prst="rect">
            <a:avLst/>
          </a:prstGeom>
          <a:solidFill>
            <a:srgbClr val="103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Fidelity Sans" panose="020B0503030202020204" pitchFamily="34" charset="0"/>
            </a:endParaRPr>
          </a:p>
        </p:txBody>
      </p:sp>
      <p:sp>
        <p:nvSpPr>
          <p:cNvPr id="2" name="Title 1"/>
          <p:cNvSpPr>
            <a:spLocks noGrp="1"/>
          </p:cNvSpPr>
          <p:nvPr>
            <p:ph type="title"/>
          </p:nvPr>
        </p:nvSpPr>
        <p:spPr>
          <a:xfrm>
            <a:off x="295570" y="252158"/>
            <a:ext cx="8523174" cy="754296"/>
          </a:xfrm>
        </p:spPr>
        <p:txBody>
          <a:bodyPr vert="horz" lIns="91440" tIns="45720" rIns="91440" bIns="45720" rtlCol="0" anchor="t">
            <a:noAutofit/>
          </a:bodyPr>
          <a:lstStyle>
            <a:lvl1pPr>
              <a:defRPr lang="en-US" sz="2000" dirty="0">
                <a:solidFill>
                  <a:srgbClr val="143043"/>
                </a:solidFill>
              </a:defRPr>
            </a:lvl1pPr>
          </a:lstStyle>
          <a:p>
            <a:pPr lvl="0">
              <a:lnSpc>
                <a:spcPct val="100000"/>
              </a:lnSpc>
            </a:pPr>
            <a:r>
              <a:rPr lang="en-US"/>
              <a:t>Click to edit Master title style</a:t>
            </a:r>
          </a:p>
        </p:txBody>
      </p:sp>
      <p:sp>
        <p:nvSpPr>
          <p:cNvPr id="3" name="Content Placeholder 2"/>
          <p:cNvSpPr>
            <a:spLocks noGrp="1"/>
          </p:cNvSpPr>
          <p:nvPr>
            <p:ph idx="1"/>
          </p:nvPr>
        </p:nvSpPr>
        <p:spPr>
          <a:xfrm>
            <a:off x="295570" y="1070081"/>
            <a:ext cx="8523174" cy="3394472"/>
          </a:xfrm>
        </p:spPr>
        <p:txBody>
          <a:bodyPr vert="horz" lIns="91440" tIns="45720" rIns="91440" bIns="45720" rtlCol="0">
            <a:noAutofit/>
          </a:bodyPr>
          <a:lstStyle>
            <a:lvl1pPr>
              <a:defRPr lang="en-US" dirty="0" smtClean="0">
                <a:solidFill>
                  <a:srgbClr val="4D4D4D"/>
                </a:solidFill>
              </a:defRPr>
            </a:lvl1pPr>
            <a:lvl2pPr>
              <a:defRPr lang="en-US" dirty="0" smtClean="0">
                <a:solidFill>
                  <a:srgbClr val="4D4D4D"/>
                </a:solidFill>
              </a:defRPr>
            </a:lvl2pPr>
            <a:lvl3pPr>
              <a:defRPr lang="en-US" dirty="0" smtClean="0">
                <a:solidFill>
                  <a:srgbClr val="4D4D4D"/>
                </a:solidFill>
              </a:defRPr>
            </a:lvl3pPr>
            <a:lvl4pPr>
              <a:defRPr lang="en-US" dirty="0" smtClean="0">
                <a:solidFill>
                  <a:srgbClr val="4D4D4D"/>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Placeholder 5">
            <a:extLst>
              <a:ext uri="{FF2B5EF4-FFF2-40B4-BE49-F238E27FC236}">
                <a16:creationId xmlns:a16="http://schemas.microsoft.com/office/drawing/2014/main" id="{61D71492-E245-4E51-B89D-77A64EB289E0}"/>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1770449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6" name="Rectangle 5" descr="narrow gray bar at the top of the slide"/>
          <p:cNvSpPr/>
          <p:nvPr userDrawn="1"/>
        </p:nvSpPr>
        <p:spPr>
          <a:xfrm>
            <a:off x="0" y="2"/>
            <a:ext cx="9144000" cy="106985"/>
          </a:xfrm>
          <a:prstGeom prst="rect">
            <a:avLst/>
          </a:prstGeom>
          <a:solidFill>
            <a:srgbClr val="D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Fidelity Sans" panose="020B0503030202020204" pitchFamily="34" charset="0"/>
            </a:endParaRPr>
          </a:p>
        </p:txBody>
      </p:sp>
      <p:sp>
        <p:nvSpPr>
          <p:cNvPr id="2" name="Title 1"/>
          <p:cNvSpPr>
            <a:spLocks noGrp="1"/>
          </p:cNvSpPr>
          <p:nvPr>
            <p:ph type="title"/>
          </p:nvPr>
        </p:nvSpPr>
        <p:spPr>
          <a:xfrm>
            <a:off x="295570" y="252158"/>
            <a:ext cx="8523174" cy="754296"/>
          </a:xfrm>
        </p:spPr>
        <p:txBody>
          <a:bodyPr vert="horz" lIns="91440" tIns="45720" rIns="91440" bIns="45720" rtlCol="0" anchor="t">
            <a:noAutofit/>
          </a:bodyPr>
          <a:lstStyle>
            <a:lvl1pPr>
              <a:defRPr lang="en-US" dirty="0">
                <a:solidFill>
                  <a:srgbClr val="4D4D4D"/>
                </a:solidFill>
              </a:defRPr>
            </a:lvl1pPr>
          </a:lstStyle>
          <a:p>
            <a:pPr lvl="0">
              <a:lnSpc>
                <a:spcPct val="100000"/>
              </a:lnSpc>
            </a:pPr>
            <a:r>
              <a:rPr lang="en-US"/>
              <a:t>Click to edit Master title style</a:t>
            </a:r>
          </a:p>
        </p:txBody>
      </p:sp>
      <p:sp>
        <p:nvSpPr>
          <p:cNvPr id="3" name="Content Placeholder 2"/>
          <p:cNvSpPr>
            <a:spLocks noGrp="1"/>
          </p:cNvSpPr>
          <p:nvPr>
            <p:ph idx="1"/>
          </p:nvPr>
        </p:nvSpPr>
        <p:spPr>
          <a:xfrm>
            <a:off x="295570" y="1070081"/>
            <a:ext cx="8523174" cy="3394472"/>
          </a:xfrm>
        </p:spPr>
        <p:txBody>
          <a:bodyPr vert="horz" lIns="91440" tIns="45720" rIns="91440" bIns="45720" rtlCol="0">
            <a:noAutofit/>
          </a:bodyPr>
          <a:lstStyle>
            <a:lvl1pPr>
              <a:defRPr lang="en-US" dirty="0" smtClean="0">
                <a:solidFill>
                  <a:srgbClr val="4D4D4D"/>
                </a:solidFill>
              </a:defRPr>
            </a:lvl1pPr>
            <a:lvl2pPr>
              <a:defRPr lang="en-US" dirty="0" smtClean="0">
                <a:solidFill>
                  <a:srgbClr val="4D4D4D"/>
                </a:solidFill>
              </a:defRPr>
            </a:lvl2pPr>
            <a:lvl3pPr>
              <a:defRPr lang="en-US" dirty="0" smtClean="0">
                <a:solidFill>
                  <a:srgbClr val="4D4D4D"/>
                </a:solidFill>
              </a:defRPr>
            </a:lvl3pPr>
            <a:lvl4pPr>
              <a:defRPr lang="en-US" dirty="0" smtClean="0">
                <a:solidFill>
                  <a:srgbClr val="4D4D4D"/>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Placeholder 5">
            <a:extLst>
              <a:ext uri="{FF2B5EF4-FFF2-40B4-BE49-F238E27FC236}">
                <a16:creationId xmlns:a16="http://schemas.microsoft.com/office/drawing/2014/main" id="{61D71492-E245-4E51-B89D-77A64EB289E0}"/>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
        <p:nvSpPr>
          <p:cNvPr id="7" name="TextBox 6">
            <a:extLst>
              <a:ext uri="{FF2B5EF4-FFF2-40B4-BE49-F238E27FC236}">
                <a16:creationId xmlns:a16="http://schemas.microsoft.com/office/drawing/2014/main" id="{CCFB5417-8968-4A82-8AAB-D0B2D7D01995}"/>
              </a:ext>
            </a:extLst>
          </p:cNvPr>
          <p:cNvSpPr txBox="1"/>
          <p:nvPr userDrawn="1"/>
        </p:nvSpPr>
        <p:spPr>
          <a:xfrm>
            <a:off x="432080" y="4843485"/>
            <a:ext cx="4119824" cy="308660"/>
          </a:xfrm>
          <a:prstGeom prst="rect">
            <a:avLst/>
          </a:prstGeom>
          <a:noFill/>
        </p:spPr>
        <p:txBody>
          <a:bodyPr wrap="square" rtlCol="0">
            <a:noAutofit/>
          </a:bodyPr>
          <a:lstStyle/>
          <a:p>
            <a:r>
              <a:rPr lang="en-US" sz="800">
                <a:solidFill>
                  <a:schemeClr val="bg1">
                    <a:lumMod val="65000"/>
                  </a:schemeClr>
                </a:solidFill>
              </a:rPr>
              <a:t>FIDELITY INTERNAL INFORMATION</a:t>
            </a:r>
          </a:p>
        </p:txBody>
      </p:sp>
    </p:spTree>
    <p:extLst>
      <p:ext uri="{BB962C8B-B14F-4D97-AF65-F5344CB8AC3E}">
        <p14:creationId xmlns:p14="http://schemas.microsoft.com/office/powerpoint/2010/main" val="2339246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6" name="Rectangle 5" descr="narrow gray bar at the top of the slide"/>
          <p:cNvSpPr/>
          <p:nvPr userDrawn="1"/>
        </p:nvSpPr>
        <p:spPr>
          <a:xfrm>
            <a:off x="0" y="3"/>
            <a:ext cx="9144000" cy="106985"/>
          </a:xfrm>
          <a:prstGeom prst="rect">
            <a:avLst/>
          </a:prstGeom>
          <a:solidFill>
            <a:srgbClr val="D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FFFF"/>
              </a:solidFill>
              <a:latin typeface="Fidelity Sans" panose="020B0503030202020204" pitchFamily="34" charset="0"/>
            </a:endParaRPr>
          </a:p>
        </p:txBody>
      </p:sp>
      <p:sp>
        <p:nvSpPr>
          <p:cNvPr id="2" name="Title 1"/>
          <p:cNvSpPr>
            <a:spLocks noGrp="1"/>
          </p:cNvSpPr>
          <p:nvPr>
            <p:ph type="title"/>
          </p:nvPr>
        </p:nvSpPr>
        <p:spPr>
          <a:xfrm>
            <a:off x="295570" y="252158"/>
            <a:ext cx="8523174" cy="754296"/>
          </a:xfrm>
        </p:spPr>
        <p:txBody>
          <a:bodyPr vert="horz" lIns="91440" tIns="45720" rIns="91440" bIns="45720" rtlCol="0" anchor="t">
            <a:noAutofit/>
          </a:bodyPr>
          <a:lstStyle>
            <a:lvl1pPr>
              <a:defRPr lang="en-US" dirty="0">
                <a:solidFill>
                  <a:srgbClr val="4D4D4D"/>
                </a:solidFill>
              </a:defRPr>
            </a:lvl1pPr>
          </a:lstStyle>
          <a:p>
            <a:pPr lvl="0">
              <a:lnSpc>
                <a:spcPct val="100000"/>
              </a:lnSpc>
            </a:pPr>
            <a:r>
              <a:rPr lang="en-US"/>
              <a:t>Click to edit Master title style</a:t>
            </a:r>
          </a:p>
        </p:txBody>
      </p:sp>
      <p:sp>
        <p:nvSpPr>
          <p:cNvPr id="3" name="Content Placeholder 2"/>
          <p:cNvSpPr>
            <a:spLocks noGrp="1"/>
          </p:cNvSpPr>
          <p:nvPr>
            <p:ph idx="1"/>
          </p:nvPr>
        </p:nvSpPr>
        <p:spPr>
          <a:xfrm>
            <a:off x="295570" y="1070081"/>
            <a:ext cx="8523174" cy="3394472"/>
          </a:xfrm>
        </p:spPr>
        <p:txBody>
          <a:bodyPr vert="horz" lIns="91440" tIns="45720" rIns="91440" bIns="45720" rtlCol="0">
            <a:noAutofit/>
          </a:bodyPr>
          <a:lstStyle>
            <a:lvl1pPr>
              <a:defRPr lang="en-US" dirty="0" smtClean="0">
                <a:solidFill>
                  <a:srgbClr val="4D4D4D"/>
                </a:solidFill>
              </a:defRPr>
            </a:lvl1pPr>
            <a:lvl2pPr>
              <a:defRPr lang="en-US" dirty="0" smtClean="0">
                <a:solidFill>
                  <a:srgbClr val="4D4D4D"/>
                </a:solidFill>
              </a:defRPr>
            </a:lvl2pPr>
            <a:lvl3pPr>
              <a:defRPr lang="en-US" dirty="0" smtClean="0">
                <a:solidFill>
                  <a:srgbClr val="4D4D4D"/>
                </a:solidFill>
              </a:defRPr>
            </a:lvl3pPr>
            <a:lvl4pPr>
              <a:defRPr lang="en-US" dirty="0" smtClean="0">
                <a:solidFill>
                  <a:srgbClr val="4D4D4D"/>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Placeholder 5">
            <a:extLst>
              <a:ext uri="{FF2B5EF4-FFF2-40B4-BE49-F238E27FC236}">
                <a16:creationId xmlns:a16="http://schemas.microsoft.com/office/drawing/2014/main" id="{61D71492-E245-4E51-B89D-77A64EB289E0}"/>
              </a:ext>
            </a:extLst>
          </p:cNvPr>
          <p:cNvSpPr>
            <a:spLocks noGrp="1"/>
          </p:cNvSpPr>
          <p:nvPr>
            <p:ph type="sldNum" sz="quarter" idx="4"/>
          </p:nvPr>
        </p:nvSpPr>
        <p:spPr>
          <a:xfrm>
            <a:off x="-68740" y="4804092"/>
            <a:ext cx="465972" cy="273844"/>
          </a:xfrm>
          <a:prstGeom prst="rect">
            <a:avLst/>
          </a:prstGeom>
        </p:spPr>
        <p:txBody>
          <a:bodyPr vert="horz" lIns="91440" tIns="45720" rIns="91440" bIns="45720" rtlCol="0" anchor="ctr"/>
          <a:lstStyle>
            <a:lvl1pPr algn="r">
              <a:defRPr sz="700">
                <a:solidFill>
                  <a:schemeClr val="bg1">
                    <a:lumMod val="65000"/>
                  </a:schemeClr>
                </a:solidFill>
                <a:latin typeface="Fidelity Sans" panose="020B0503030202020204" pitchFamily="34" charset="0"/>
              </a:defRPr>
            </a:lvl1pPr>
          </a:lstStyle>
          <a:p>
            <a:fld id="{0C46E731-D52C-420E-B9A6-9FE86F5B321E}" type="slidenum">
              <a:rPr lang="en-US" smtClean="0"/>
              <a:pPr/>
              <a:t>‹#›</a:t>
            </a:fld>
            <a:endParaRPr lang="en-US"/>
          </a:p>
        </p:txBody>
      </p:sp>
      <p:sp>
        <p:nvSpPr>
          <p:cNvPr id="7" name="TextBox 6">
            <a:extLst>
              <a:ext uri="{FF2B5EF4-FFF2-40B4-BE49-F238E27FC236}">
                <a16:creationId xmlns:a16="http://schemas.microsoft.com/office/drawing/2014/main" id="{CCFB5417-8968-4A82-8AAB-D0B2D7D01995}"/>
              </a:ext>
            </a:extLst>
          </p:cNvPr>
          <p:cNvSpPr txBox="1"/>
          <p:nvPr userDrawn="1"/>
        </p:nvSpPr>
        <p:spPr>
          <a:xfrm>
            <a:off x="432080" y="4843485"/>
            <a:ext cx="4119824" cy="308660"/>
          </a:xfrm>
          <a:prstGeom prst="rect">
            <a:avLst/>
          </a:prstGeom>
          <a:noFill/>
        </p:spPr>
        <p:txBody>
          <a:bodyPr wrap="square" rtlCol="0">
            <a:noAutofit/>
          </a:bodyPr>
          <a:lstStyle/>
          <a:p>
            <a:r>
              <a:rPr lang="en-US" sz="700">
                <a:solidFill>
                  <a:schemeClr val="bg1">
                    <a:lumMod val="65000"/>
                  </a:schemeClr>
                </a:solidFill>
              </a:rPr>
              <a:t>FIDELITY INTERNAL INFORMATION</a:t>
            </a:r>
          </a:p>
        </p:txBody>
      </p:sp>
    </p:spTree>
    <p:extLst>
      <p:ext uri="{BB962C8B-B14F-4D97-AF65-F5344CB8AC3E}">
        <p14:creationId xmlns:p14="http://schemas.microsoft.com/office/powerpoint/2010/main" val="23332493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3.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5569" y="252158"/>
            <a:ext cx="8526169" cy="85725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284479" y="1107052"/>
            <a:ext cx="8537259" cy="33944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a:extLst>
              <a:ext uri="{FF2B5EF4-FFF2-40B4-BE49-F238E27FC236}">
                <a16:creationId xmlns:a16="http://schemas.microsoft.com/office/drawing/2014/main" id="{113B1BAF-B03C-4AB1-9F69-B0B8D1C87E49}"/>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tx1">
                    <a:lumMod val="50000"/>
                    <a:lumOff val="50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240971921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6" r:id="rId4"/>
    <p:sldLayoutId id="2147483804" r:id="rId5"/>
    <p:sldLayoutId id="2147483882" r:id="rId6"/>
  </p:sldLayoutIdLst>
  <p:hf hdr="0" ftr="0" dt="0"/>
  <p:txStyles>
    <p:titleStyle>
      <a:lvl1pPr algn="l" defTabSz="914400" rtl="0" eaLnBrk="1" latinLnBrk="0" hangingPunct="1">
        <a:lnSpc>
          <a:spcPts val="3000"/>
        </a:lnSpc>
        <a:spcBef>
          <a:spcPct val="0"/>
        </a:spcBef>
        <a:buClrTx/>
        <a:buNone/>
        <a:defRPr lang="en-US" sz="2400" b="1" kern="1200" dirty="0">
          <a:solidFill>
            <a:srgbClr val="4D4D4D"/>
          </a:solidFill>
          <a:latin typeface="+mj-lt"/>
          <a:ea typeface="+mj-ea"/>
          <a:cs typeface="Arial" panose="020B0604020202020204" pitchFamily="34" charset="0"/>
        </a:defRPr>
      </a:lvl1pPr>
    </p:titleStyle>
    <p:body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sz="1600" kern="120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sz="1400" kern="120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sz="1200" kern="120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5569" y="252158"/>
            <a:ext cx="8526169" cy="85725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284479" y="1107052"/>
            <a:ext cx="8537259" cy="33944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descr="gray Fidelity logo">
            <a:extLst>
              <a:ext uri="{FF2B5EF4-FFF2-40B4-BE49-F238E27FC236}">
                <a16:creationId xmlns:a16="http://schemas.microsoft.com/office/drawing/2014/main" id="{0E02F28F-C6FE-4A79-992B-332ABE2E28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87694" y="4774761"/>
            <a:ext cx="1077777" cy="233162"/>
          </a:xfrm>
          <a:prstGeom prst="rect">
            <a:avLst/>
          </a:prstGeom>
        </p:spPr>
      </p:pic>
      <p:sp>
        <p:nvSpPr>
          <p:cNvPr id="10" name="Slide Number Placeholder 5">
            <a:extLst>
              <a:ext uri="{FF2B5EF4-FFF2-40B4-BE49-F238E27FC236}">
                <a16:creationId xmlns:a16="http://schemas.microsoft.com/office/drawing/2014/main" id="{113B1BAF-B03C-4AB1-9F69-B0B8D1C87E49}"/>
              </a:ext>
            </a:extLst>
          </p:cNvPr>
          <p:cNvSpPr>
            <a:spLocks noGrp="1"/>
          </p:cNvSpPr>
          <p:nvPr>
            <p:ph type="sldNum" sz="quarter" idx="4"/>
          </p:nvPr>
        </p:nvSpPr>
        <p:spPr>
          <a:xfrm>
            <a:off x="-68740" y="4804091"/>
            <a:ext cx="465972" cy="273844"/>
          </a:xfrm>
          <a:prstGeom prst="rect">
            <a:avLst/>
          </a:prstGeom>
        </p:spPr>
        <p:txBody>
          <a:bodyPr vert="horz" lIns="91440" tIns="45720" rIns="91440" bIns="45720" rtlCol="0" anchor="ctr"/>
          <a:lstStyle>
            <a:lvl1pPr algn="r">
              <a:defRPr sz="800">
                <a:solidFill>
                  <a:schemeClr val="tx1">
                    <a:lumMod val="50000"/>
                    <a:lumOff val="50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2409719213"/>
      </p:ext>
    </p:extLst>
  </p:cSld>
  <p:clrMap bg1="lt1" tx1="dk1" bg2="lt2" tx2="dk2" accent1="accent1" accent2="accent2" accent3="accent3" accent4="accent4" accent5="accent5" accent6="accent6" hlink="hlink" folHlink="folHlink"/>
  <p:sldLayoutIdLst>
    <p:sldLayoutId id="2147483823" r:id="rId1"/>
  </p:sldLayoutIdLst>
  <p:hf hdr="0" ftr="0" dt="0"/>
  <p:txStyles>
    <p:titleStyle>
      <a:lvl1pPr algn="l" defTabSz="914400" rtl="0" eaLnBrk="1" latinLnBrk="0" hangingPunct="1">
        <a:lnSpc>
          <a:spcPts val="3000"/>
        </a:lnSpc>
        <a:spcBef>
          <a:spcPct val="0"/>
        </a:spcBef>
        <a:buClrTx/>
        <a:buNone/>
        <a:defRPr lang="en-US" sz="2400" b="1" kern="1200" dirty="0">
          <a:solidFill>
            <a:srgbClr val="4D4D4D"/>
          </a:solidFill>
          <a:latin typeface="+mj-lt"/>
          <a:ea typeface="+mj-ea"/>
          <a:cs typeface="Arial" panose="020B0604020202020204" pitchFamily="34" charset="0"/>
        </a:defRPr>
      </a:lvl1pPr>
    </p:titleStyle>
    <p:body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sz="1600" kern="120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sz="1400" kern="120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sz="1200" kern="120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C9EACB5-802F-4A9B-BA26-37AC26204B42}"/>
              </a:ext>
            </a:extLst>
          </p:cNvPr>
          <p:cNvGraphicFramePr>
            <a:graphicFrameLocks noChangeAspect="1"/>
          </p:cNvGraphicFramePr>
          <p:nvPr userDrawn="1">
            <p:custDataLst>
              <p:tags r:id="rId3"/>
            </p:custDataLst>
            <p:extLst>
              <p:ext uri="{D42A27DB-BD31-4B8C-83A1-F6EECF244321}">
                <p14:modId xmlns:p14="http://schemas.microsoft.com/office/powerpoint/2010/main" val="3923216094"/>
              </p:ext>
            </p:extLst>
          </p:nvPr>
        </p:nvGraphicFramePr>
        <p:xfrm>
          <a:off x="1588" y="1429"/>
          <a:ext cx="1588" cy="1429"/>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5" name="Object 4" hidden="1">
                        <a:extLst>
                          <a:ext uri="{FF2B5EF4-FFF2-40B4-BE49-F238E27FC236}">
                            <a16:creationId xmlns:a16="http://schemas.microsoft.com/office/drawing/2014/main" id="{0C9EACB5-802F-4A9B-BA26-37AC26204B42}"/>
                          </a:ext>
                        </a:extLst>
                      </p:cNvPr>
                      <p:cNvPicPr/>
                      <p:nvPr/>
                    </p:nvPicPr>
                    <p:blipFill>
                      <a:blip r:embed="rId5"/>
                      <a:stretch>
                        <a:fillRect/>
                      </a:stretch>
                    </p:blipFill>
                    <p:spPr>
                      <a:xfrm>
                        <a:off x="1588" y="1429"/>
                        <a:ext cx="1588" cy="1429"/>
                      </a:xfrm>
                      <a:prstGeom prst="rect">
                        <a:avLst/>
                      </a:prstGeom>
                    </p:spPr>
                  </p:pic>
                </p:oleObj>
              </mc:Fallback>
            </mc:AlternateContent>
          </a:graphicData>
        </a:graphic>
      </p:graphicFrame>
      <p:sp>
        <p:nvSpPr>
          <p:cNvPr id="2" name="Title Placeholder 1"/>
          <p:cNvSpPr>
            <a:spLocks noGrp="1"/>
          </p:cNvSpPr>
          <p:nvPr>
            <p:ph type="title"/>
          </p:nvPr>
        </p:nvSpPr>
        <p:spPr>
          <a:xfrm>
            <a:off x="295571" y="252158"/>
            <a:ext cx="8526169" cy="85725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284481" y="1107052"/>
            <a:ext cx="8537259" cy="33944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descr="gray Fidelity logo">
            <a:extLst>
              <a:ext uri="{FF2B5EF4-FFF2-40B4-BE49-F238E27FC236}">
                <a16:creationId xmlns:a16="http://schemas.microsoft.com/office/drawing/2014/main" id="{0E02F28F-C6FE-4A79-992B-332ABE2E28E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7696" y="4774762"/>
            <a:ext cx="1077777" cy="233162"/>
          </a:xfrm>
          <a:prstGeom prst="rect">
            <a:avLst/>
          </a:prstGeom>
        </p:spPr>
      </p:pic>
      <p:sp>
        <p:nvSpPr>
          <p:cNvPr id="10" name="Slide Number Placeholder 5">
            <a:extLst>
              <a:ext uri="{FF2B5EF4-FFF2-40B4-BE49-F238E27FC236}">
                <a16:creationId xmlns:a16="http://schemas.microsoft.com/office/drawing/2014/main" id="{113B1BAF-B03C-4AB1-9F69-B0B8D1C87E49}"/>
              </a:ext>
            </a:extLst>
          </p:cNvPr>
          <p:cNvSpPr>
            <a:spLocks noGrp="1"/>
          </p:cNvSpPr>
          <p:nvPr>
            <p:ph type="sldNum" sz="quarter" idx="4"/>
          </p:nvPr>
        </p:nvSpPr>
        <p:spPr>
          <a:xfrm>
            <a:off x="-68740" y="4804092"/>
            <a:ext cx="465972" cy="273844"/>
          </a:xfrm>
          <a:prstGeom prst="rect">
            <a:avLst/>
          </a:prstGeom>
        </p:spPr>
        <p:txBody>
          <a:bodyPr vert="horz" lIns="91440" tIns="45720" rIns="91440" bIns="45720" rtlCol="0" anchor="ctr"/>
          <a:lstStyle>
            <a:lvl1pPr algn="r">
              <a:defRPr sz="700">
                <a:solidFill>
                  <a:schemeClr val="tx1">
                    <a:lumMod val="50000"/>
                    <a:lumOff val="50000"/>
                  </a:schemeClr>
                </a:solidFill>
                <a:latin typeface="Fidelity Sans" panose="020B0503030202020204" pitchFamily="34" charset="0"/>
              </a:defRPr>
            </a:lvl1pPr>
          </a:lstStyle>
          <a:p>
            <a:fld id="{0C46E731-D52C-420E-B9A6-9FE86F5B321E}" type="slidenum">
              <a:rPr lang="en-US" smtClean="0"/>
              <a:pPr/>
              <a:t>‹#›</a:t>
            </a:fld>
            <a:endParaRPr lang="en-US"/>
          </a:p>
        </p:txBody>
      </p:sp>
    </p:spTree>
    <p:extLst>
      <p:ext uri="{BB962C8B-B14F-4D97-AF65-F5344CB8AC3E}">
        <p14:creationId xmlns:p14="http://schemas.microsoft.com/office/powerpoint/2010/main" val="3796416528"/>
      </p:ext>
    </p:extLst>
  </p:cSld>
  <p:clrMap bg1="lt1" tx1="dk1" bg2="lt2" tx2="dk2" accent1="accent1" accent2="accent2" accent3="accent3" accent4="accent4" accent5="accent5" accent6="accent6" hlink="hlink" folHlink="folHlink"/>
  <p:sldLayoutIdLst>
    <p:sldLayoutId id="2147483881" r:id="rId1"/>
  </p:sldLayoutIdLst>
  <p:hf hdr="0" ftr="0" dt="0"/>
  <p:txStyles>
    <p:titleStyle>
      <a:lvl1pPr algn="l" defTabSz="822960" rtl="0" eaLnBrk="1" latinLnBrk="0" hangingPunct="1">
        <a:lnSpc>
          <a:spcPts val="2700"/>
        </a:lnSpc>
        <a:spcBef>
          <a:spcPct val="0"/>
        </a:spcBef>
        <a:buClrTx/>
        <a:buNone/>
        <a:defRPr lang="en-US" sz="2200" b="1" kern="1200" dirty="0">
          <a:solidFill>
            <a:srgbClr val="4D4D4D"/>
          </a:solidFill>
          <a:latin typeface="+mj-lt"/>
          <a:ea typeface="+mj-ea"/>
          <a:cs typeface="Arial" panose="020B0604020202020204" pitchFamily="34" charset="0"/>
        </a:defRPr>
      </a:lvl1pPr>
    </p:titleStyle>
    <p:bodyStyle>
      <a:lvl1pPr marL="212884" indent="-212884" algn="l" defTabSz="822960" rtl="0" eaLnBrk="1" latinLnBrk="0" hangingPunct="1">
        <a:spcBef>
          <a:spcPct val="20000"/>
        </a:spcBef>
        <a:buClrTx/>
        <a:buFont typeface="Arial" panose="020B0604020202020204" pitchFamily="34" charset="0"/>
        <a:buChar char="•"/>
        <a:defRPr lang="en-US" sz="1600" b="0" kern="1200" dirty="0" smtClean="0">
          <a:solidFill>
            <a:srgbClr val="4D4D4D"/>
          </a:solidFill>
          <a:latin typeface="+mj-lt"/>
          <a:ea typeface="+mj-ea"/>
          <a:cs typeface="Arial" panose="020B0604020202020204" pitchFamily="34" charset="0"/>
        </a:defRPr>
      </a:lvl1pPr>
      <a:lvl2pPr marL="411480" indent="-198597" algn="l" defTabSz="822960" rtl="0" eaLnBrk="1" latinLnBrk="0" hangingPunct="1">
        <a:spcBef>
          <a:spcPct val="20000"/>
        </a:spcBef>
        <a:buClrTx/>
        <a:buFont typeface="Arial" panose="020B0604020202020204" pitchFamily="34" charset="0"/>
        <a:buChar char="–"/>
        <a:defRPr sz="1400" kern="1200">
          <a:solidFill>
            <a:srgbClr val="4D4D4D"/>
          </a:solidFill>
          <a:latin typeface="+mj-lt"/>
          <a:ea typeface="+mn-ea"/>
          <a:cs typeface="Arial" panose="020B0604020202020204" pitchFamily="34" charset="0"/>
        </a:defRPr>
      </a:lvl2pPr>
      <a:lvl3pPr marL="567214" indent="-155734" algn="l" defTabSz="822960" rtl="0" eaLnBrk="1" latinLnBrk="0" hangingPunct="1">
        <a:spcBef>
          <a:spcPct val="20000"/>
        </a:spcBef>
        <a:buClrTx/>
        <a:buFont typeface="Arial" panose="020B0604020202020204" pitchFamily="34" charset="0"/>
        <a:buChar char="•"/>
        <a:defRPr sz="1300" kern="1200">
          <a:solidFill>
            <a:srgbClr val="4D4D4D"/>
          </a:solidFill>
          <a:latin typeface="+mj-lt"/>
          <a:ea typeface="+mn-ea"/>
          <a:cs typeface="Arial" panose="020B0604020202020204" pitchFamily="34" charset="0"/>
        </a:defRPr>
      </a:lvl3pPr>
      <a:lvl4pPr marL="722948" indent="-155734" algn="l" defTabSz="822960" rtl="0" eaLnBrk="1" latinLnBrk="0" hangingPunct="1">
        <a:spcBef>
          <a:spcPct val="20000"/>
        </a:spcBef>
        <a:buClrTx/>
        <a:buFont typeface="Arial" panose="020B0604020202020204" pitchFamily="34" charset="0"/>
        <a:buChar char="–"/>
        <a:defRPr sz="1100" kern="1200">
          <a:solidFill>
            <a:srgbClr val="4D4D4D"/>
          </a:solidFill>
          <a:latin typeface="+mj-lt"/>
          <a:ea typeface="+mn-ea"/>
          <a:cs typeface="Arial" panose="020B0604020202020204" pitchFamily="34" charset="0"/>
        </a:defRPr>
      </a:lvl4pPr>
      <a:lvl5pPr marL="880110" indent="-157163" algn="l" defTabSz="822960" rtl="0" eaLnBrk="1" latinLnBrk="0" hangingPunct="1">
        <a:spcBef>
          <a:spcPct val="20000"/>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263140" indent="-205740" algn="l" defTabSz="82296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822960" rtl="0" eaLnBrk="1" latinLnBrk="0" hangingPunct="1">
        <a:defRPr sz="1600" kern="1200">
          <a:solidFill>
            <a:schemeClr val="tx1"/>
          </a:solidFill>
          <a:latin typeface="+mn-lt"/>
          <a:ea typeface="+mn-ea"/>
          <a:cs typeface="+mn-cs"/>
        </a:defRPr>
      </a:lvl1pPr>
      <a:lvl2pPr marL="411480" algn="l" defTabSz="822960" rtl="0" eaLnBrk="1" latinLnBrk="0" hangingPunct="1">
        <a:defRPr sz="1600" kern="1200">
          <a:solidFill>
            <a:schemeClr val="tx1"/>
          </a:solidFill>
          <a:latin typeface="+mn-lt"/>
          <a:ea typeface="+mn-ea"/>
          <a:cs typeface="+mn-cs"/>
        </a:defRPr>
      </a:lvl2pPr>
      <a:lvl3pPr marL="822960" algn="l" defTabSz="822960" rtl="0" eaLnBrk="1" latinLnBrk="0" hangingPunct="1">
        <a:defRPr sz="1600" kern="1200">
          <a:solidFill>
            <a:schemeClr val="tx1"/>
          </a:solidFill>
          <a:latin typeface="+mn-lt"/>
          <a:ea typeface="+mn-ea"/>
          <a:cs typeface="+mn-cs"/>
        </a:defRPr>
      </a:lvl3pPr>
      <a:lvl4pPr marL="1234440" algn="l" defTabSz="822960" rtl="0" eaLnBrk="1" latinLnBrk="0" hangingPunct="1">
        <a:defRPr sz="1600" kern="1200">
          <a:solidFill>
            <a:schemeClr val="tx1"/>
          </a:solidFill>
          <a:latin typeface="+mn-lt"/>
          <a:ea typeface="+mn-ea"/>
          <a:cs typeface="+mn-cs"/>
        </a:defRPr>
      </a:lvl4pPr>
      <a:lvl5pPr marL="1645920" algn="l" defTabSz="822960" rtl="0" eaLnBrk="1" latinLnBrk="0" hangingPunct="1">
        <a:defRPr sz="1600" kern="1200">
          <a:solidFill>
            <a:schemeClr val="tx1"/>
          </a:solidFill>
          <a:latin typeface="+mn-lt"/>
          <a:ea typeface="+mn-ea"/>
          <a:cs typeface="+mn-cs"/>
        </a:defRPr>
      </a:lvl5pPr>
      <a:lvl6pPr marL="2057400" algn="l" defTabSz="822960" rtl="0" eaLnBrk="1" latinLnBrk="0" hangingPunct="1">
        <a:defRPr sz="1600" kern="1200">
          <a:solidFill>
            <a:schemeClr val="tx1"/>
          </a:solidFill>
          <a:latin typeface="+mn-lt"/>
          <a:ea typeface="+mn-ea"/>
          <a:cs typeface="+mn-cs"/>
        </a:defRPr>
      </a:lvl6pPr>
      <a:lvl7pPr marL="2468880" algn="l" defTabSz="822960" rtl="0" eaLnBrk="1" latinLnBrk="0" hangingPunct="1">
        <a:defRPr sz="1600" kern="1200">
          <a:solidFill>
            <a:schemeClr val="tx1"/>
          </a:solidFill>
          <a:latin typeface="+mn-lt"/>
          <a:ea typeface="+mn-ea"/>
          <a:cs typeface="+mn-cs"/>
        </a:defRPr>
      </a:lvl7pPr>
      <a:lvl8pPr marL="2880360" algn="l" defTabSz="822960" rtl="0" eaLnBrk="1" latinLnBrk="0" hangingPunct="1">
        <a:defRPr sz="1600" kern="1200">
          <a:solidFill>
            <a:schemeClr val="tx1"/>
          </a:solidFill>
          <a:latin typeface="+mn-lt"/>
          <a:ea typeface="+mn-ea"/>
          <a:cs typeface="+mn-cs"/>
        </a:defRPr>
      </a:lvl8pPr>
      <a:lvl9pPr marL="3291840" algn="l" defTabSz="822960"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22.xml"/><Relationship Id="rId5" Type="http://schemas.openxmlformats.org/officeDocument/2006/relationships/slide" Target="slide24.xml"/><Relationship Id="rId4" Type="http://schemas.openxmlformats.org/officeDocument/2006/relationships/slide" Target="slide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ommunications.fidelity.com/wi/fidelity-hsa/"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469C55-B419-433D-2EEA-19636D9BC020}"/>
              </a:ext>
            </a:extLst>
          </p:cNvPr>
          <p:cNvSpPr txBox="1"/>
          <p:nvPr/>
        </p:nvSpPr>
        <p:spPr>
          <a:xfrm>
            <a:off x="1448197" y="2327910"/>
            <a:ext cx="6247607" cy="284480"/>
          </a:xfrm>
          <a:prstGeom prst="rect">
            <a:avLst/>
          </a:prstGeom>
          <a:noFill/>
        </p:spPr>
        <p:txBody>
          <a:bodyPr wrap="square" rtlCol="0">
            <a:noAutofit/>
          </a:bodyPr>
          <a:lstStyle/>
          <a:p>
            <a:pPr algn="ctr"/>
            <a:r>
              <a:rPr lang="en-US">
                <a:solidFill>
                  <a:schemeClr val="bg1"/>
                </a:solidFill>
              </a:rPr>
              <a:t>How to make the most of your annual benefits enrollment</a:t>
            </a:r>
          </a:p>
        </p:txBody>
      </p:sp>
      <p:sp>
        <p:nvSpPr>
          <p:cNvPr id="4" name="TextBox 3">
            <a:extLst>
              <a:ext uri="{FF2B5EF4-FFF2-40B4-BE49-F238E27FC236}">
                <a16:creationId xmlns:a16="http://schemas.microsoft.com/office/drawing/2014/main" id="{F05478E5-7D9B-1BAF-93A0-5A3F38DECF1C}"/>
              </a:ext>
            </a:extLst>
          </p:cNvPr>
          <p:cNvSpPr txBox="1"/>
          <p:nvPr/>
        </p:nvSpPr>
        <p:spPr>
          <a:xfrm>
            <a:off x="1448197" y="1363340"/>
            <a:ext cx="6247607" cy="892821"/>
          </a:xfrm>
          <a:prstGeom prst="rect">
            <a:avLst/>
          </a:prstGeom>
          <a:noFill/>
        </p:spPr>
        <p:txBody>
          <a:bodyPr wrap="square" rtlCol="0">
            <a:noAutofit/>
          </a:bodyPr>
          <a:lstStyle/>
          <a:p>
            <a:pPr algn="ctr"/>
            <a:r>
              <a:rPr lang="en-US" sz="6600" b="1" spc="300">
                <a:solidFill>
                  <a:schemeClr val="bg1"/>
                </a:solidFill>
              </a:rPr>
              <a:t>GUIDEBOOK</a:t>
            </a:r>
          </a:p>
        </p:txBody>
      </p:sp>
      <p:sp>
        <p:nvSpPr>
          <p:cNvPr id="5" name="TextBox 4">
            <a:extLst>
              <a:ext uri="{FF2B5EF4-FFF2-40B4-BE49-F238E27FC236}">
                <a16:creationId xmlns:a16="http://schemas.microsoft.com/office/drawing/2014/main" id="{1BCCF4E3-8058-5152-A817-171F993BE975}"/>
              </a:ext>
            </a:extLst>
          </p:cNvPr>
          <p:cNvSpPr txBox="1"/>
          <p:nvPr/>
        </p:nvSpPr>
        <p:spPr>
          <a:xfrm>
            <a:off x="1448197" y="1048379"/>
            <a:ext cx="6247607" cy="892821"/>
          </a:xfrm>
          <a:prstGeom prst="rect">
            <a:avLst/>
          </a:prstGeom>
          <a:noFill/>
        </p:spPr>
        <p:txBody>
          <a:bodyPr wrap="square" rtlCol="0">
            <a:noAutofit/>
          </a:bodyPr>
          <a:lstStyle/>
          <a:p>
            <a:pPr algn="ctr"/>
            <a:r>
              <a:rPr lang="en-US" sz="2400" spc="300">
                <a:solidFill>
                  <a:srgbClr val="7ED0DB"/>
                </a:solidFill>
              </a:rPr>
              <a:t>ANNUAL ENROLLMENT</a:t>
            </a:r>
          </a:p>
        </p:txBody>
      </p:sp>
    </p:spTree>
    <p:extLst>
      <p:ext uri="{BB962C8B-B14F-4D97-AF65-F5344CB8AC3E}">
        <p14:creationId xmlns:p14="http://schemas.microsoft.com/office/powerpoint/2010/main" val="1088401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D03C2A-D44C-4E3C-A66A-0BD234EA7C47}"/>
              </a:ext>
            </a:extLst>
          </p:cNvPr>
          <p:cNvSpPr>
            <a:spLocks noGrp="1"/>
          </p:cNvSpPr>
          <p:nvPr>
            <p:ph idx="4294967295"/>
          </p:nvPr>
        </p:nvSpPr>
        <p:spPr>
          <a:xfrm>
            <a:off x="417093" y="848974"/>
            <a:ext cx="8274787" cy="3394472"/>
          </a:xfrm>
        </p:spPr>
        <p:txBody>
          <a:bodyPr vert="horz" lIns="91440" tIns="45720" rIns="91440" bIns="45720" rtlCol="0" anchor="t">
            <a:noAutofit/>
          </a:bodyPr>
          <a:lstStyle/>
          <a:p>
            <a:pPr marL="0" indent="0" algn="ctr">
              <a:buNone/>
            </a:pPr>
            <a:r>
              <a:rPr lang="en-US" sz="2400" b="0" i="0">
                <a:effectLst/>
                <a:cs typeface="Arial"/>
              </a:rPr>
              <a:t>Our Annual Enrollment Guidebook can help you make more confident decisions about your benefit choices so you can make the most of your options in the year ahead. </a:t>
            </a:r>
            <a:endParaRPr lang="en-US" sz="2400">
              <a:cs typeface="Arial"/>
            </a:endParaRPr>
          </a:p>
          <a:p>
            <a:pPr marL="0" indent="0" algn="ctr">
              <a:spcBef>
                <a:spcPts val="1200"/>
              </a:spcBef>
              <a:buNone/>
            </a:pPr>
            <a:endParaRPr lang="en-US" sz="2400" b="0" i="0">
              <a:effectLst/>
              <a:cs typeface="Arial"/>
            </a:endParaRPr>
          </a:p>
          <a:p>
            <a:pPr marL="0" indent="0" algn="ctr">
              <a:spcBef>
                <a:spcPts val="1200"/>
              </a:spcBef>
              <a:buNone/>
            </a:pPr>
            <a:r>
              <a:rPr lang="en-US" sz="2400" b="0" i="0">
                <a:effectLst/>
                <a:cs typeface="Arial"/>
              </a:rPr>
              <a:t>Even if you already have benefits, it’s good to revisit your selections each year to make sure that they’re still the best choice for you.</a:t>
            </a:r>
            <a:endParaRPr lang="en-US" sz="2400">
              <a:solidFill>
                <a:srgbClr val="2F3E48"/>
              </a:solidFill>
              <a:cs typeface="Arial"/>
            </a:endParaRPr>
          </a:p>
        </p:txBody>
      </p:sp>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p:txBody>
          <a:bodyPr/>
          <a:lstStyle/>
          <a:p>
            <a:fld id="{0C46E731-D52C-420E-B9A6-9FE86F5B321E}" type="slidenum">
              <a:rPr lang="en-US" smtClean="0"/>
              <a:pPr/>
              <a:t>2</a:t>
            </a:fld>
            <a:endParaRPr lang="en-US"/>
          </a:p>
        </p:txBody>
      </p:sp>
      <p:cxnSp>
        <p:nvCxnSpPr>
          <p:cNvPr id="6" name="Straight Connector 5">
            <a:extLst>
              <a:ext uri="{FF2B5EF4-FFF2-40B4-BE49-F238E27FC236}">
                <a16:creationId xmlns:a16="http://schemas.microsoft.com/office/drawing/2014/main" id="{5A5559AA-C6C7-412A-B78D-4C84C3D208D0}"/>
              </a:ext>
            </a:extLst>
          </p:cNvPr>
          <p:cNvCxnSpPr>
            <a:cxnSpLocks/>
          </p:cNvCxnSpPr>
          <p:nvPr/>
        </p:nvCxnSpPr>
        <p:spPr>
          <a:xfrm>
            <a:off x="4155440" y="2346960"/>
            <a:ext cx="83312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502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text, electronics, different, display&#10;&#10;Description automatically generated">
            <a:extLst>
              <a:ext uri="{FF2B5EF4-FFF2-40B4-BE49-F238E27FC236}">
                <a16:creationId xmlns:a16="http://schemas.microsoft.com/office/drawing/2014/main" id="{49B3AA75-4C63-391E-764B-96F552F7D60D}"/>
              </a:ext>
            </a:extLst>
          </p:cNvPr>
          <p:cNvPicPr>
            <a:picLocks noChangeAspect="1"/>
          </p:cNvPicPr>
          <p:nvPr/>
        </p:nvPicPr>
        <p:blipFill rotWithShape="1">
          <a:blip r:embed="rId3">
            <a:extLst>
              <a:ext uri="{28A0092B-C50C-407E-A947-70E740481C1C}">
                <a14:useLocalDpi xmlns:a14="http://schemas.microsoft.com/office/drawing/2010/main" val="0"/>
              </a:ext>
            </a:extLst>
          </a:blip>
          <a:srcRect t="49204" r="66246"/>
          <a:stretch/>
        </p:blipFill>
        <p:spPr>
          <a:xfrm>
            <a:off x="1994706" y="2619580"/>
            <a:ext cx="2576340" cy="2173737"/>
          </a:xfrm>
          <a:prstGeom prst="rect">
            <a:avLst/>
          </a:prstGeom>
        </p:spPr>
      </p:pic>
      <p:pic>
        <p:nvPicPr>
          <p:cNvPr id="7" name="Picture 6" descr="A picture containing text, electronics, different, display&#10;&#10;Description automatically generated">
            <a:extLst>
              <a:ext uri="{FF2B5EF4-FFF2-40B4-BE49-F238E27FC236}">
                <a16:creationId xmlns:a16="http://schemas.microsoft.com/office/drawing/2014/main" id="{46360AAA-C4D3-2CA5-46DC-65646BA6C293}"/>
              </a:ext>
            </a:extLst>
          </p:cNvPr>
          <p:cNvPicPr>
            <a:picLocks noChangeAspect="1"/>
          </p:cNvPicPr>
          <p:nvPr/>
        </p:nvPicPr>
        <p:blipFill rotWithShape="1">
          <a:blip r:embed="rId3">
            <a:extLst>
              <a:ext uri="{28A0092B-C50C-407E-A947-70E740481C1C}">
                <a14:useLocalDpi xmlns:a14="http://schemas.microsoft.com/office/drawing/2010/main" val="0"/>
              </a:ext>
            </a:extLst>
          </a:blip>
          <a:srcRect l="66073" t="50203" b="-999"/>
          <a:stretch/>
        </p:blipFill>
        <p:spPr>
          <a:xfrm>
            <a:off x="4578747" y="2660220"/>
            <a:ext cx="2589480" cy="2173737"/>
          </a:xfrm>
          <a:prstGeom prst="rect">
            <a:avLst/>
          </a:prstGeom>
        </p:spPr>
      </p:pic>
      <p:pic>
        <p:nvPicPr>
          <p:cNvPr id="13" name="Picture 12" descr="A picture containing text, electronics, different, display&#10;&#10;Description automatically generated">
            <a:extLst>
              <a:ext uri="{FF2B5EF4-FFF2-40B4-BE49-F238E27FC236}">
                <a16:creationId xmlns:a16="http://schemas.microsoft.com/office/drawing/2014/main" id="{CF46563E-D623-408E-B343-D7F463CE5A17}"/>
              </a:ext>
            </a:extLst>
          </p:cNvPr>
          <p:cNvPicPr>
            <a:picLocks noChangeAspect="1"/>
          </p:cNvPicPr>
          <p:nvPr/>
        </p:nvPicPr>
        <p:blipFill rotWithShape="1">
          <a:blip r:embed="rId3">
            <a:extLst>
              <a:ext uri="{28A0092B-C50C-407E-A947-70E740481C1C}">
                <a14:useLocalDpi xmlns:a14="http://schemas.microsoft.com/office/drawing/2010/main" val="0"/>
              </a:ext>
            </a:extLst>
          </a:blip>
          <a:srcRect b="49204"/>
          <a:stretch/>
        </p:blipFill>
        <p:spPr>
          <a:xfrm>
            <a:off x="755703" y="640583"/>
            <a:ext cx="7632595" cy="2173737"/>
          </a:xfrm>
          <a:prstGeom prst="rect">
            <a:avLst/>
          </a:prstGeom>
        </p:spPr>
      </p:pic>
      <p:sp>
        <p:nvSpPr>
          <p:cNvPr id="6" name="Title 5">
            <a:extLst>
              <a:ext uri="{FF2B5EF4-FFF2-40B4-BE49-F238E27FC236}">
                <a16:creationId xmlns:a16="http://schemas.microsoft.com/office/drawing/2014/main" id="{B67F9D1E-C844-4A47-BF8F-975671F9DDB7}"/>
              </a:ext>
            </a:extLst>
          </p:cNvPr>
          <p:cNvSpPr>
            <a:spLocks noGrp="1"/>
          </p:cNvSpPr>
          <p:nvPr>
            <p:ph type="title"/>
          </p:nvPr>
        </p:nvSpPr>
        <p:spPr/>
        <p:txBody>
          <a:bodyPr/>
          <a:lstStyle/>
          <a:p>
            <a:r>
              <a:rPr lang="en-US" b="0"/>
              <a:t>Key aspects of annual enrollment</a:t>
            </a:r>
          </a:p>
        </p:txBody>
      </p:sp>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p:txBody>
          <a:bodyPr/>
          <a:lstStyle/>
          <a:p>
            <a:fld id="{0C46E731-D52C-420E-B9A6-9FE86F5B321E}" type="slidenum">
              <a:rPr lang="en-US" smtClean="0"/>
              <a:pPr/>
              <a:t>3</a:t>
            </a:fld>
            <a:endParaRPr lang="en-US"/>
          </a:p>
        </p:txBody>
      </p:sp>
      <p:sp>
        <p:nvSpPr>
          <p:cNvPr id="2" name="TextBox 1">
            <a:extLst>
              <a:ext uri="{FF2B5EF4-FFF2-40B4-BE49-F238E27FC236}">
                <a16:creationId xmlns:a16="http://schemas.microsoft.com/office/drawing/2014/main" id="{C436C2D1-41FF-4D5D-A91D-74DB4143FA5B}"/>
              </a:ext>
            </a:extLst>
          </p:cNvPr>
          <p:cNvSpPr txBox="1"/>
          <p:nvPr/>
        </p:nvSpPr>
        <p:spPr>
          <a:xfrm>
            <a:off x="1191260" y="2068830"/>
            <a:ext cx="1790700" cy="533400"/>
          </a:xfrm>
          <a:prstGeom prst="rect">
            <a:avLst/>
          </a:prstGeom>
          <a:noFill/>
        </p:spPr>
        <p:txBody>
          <a:bodyPr wrap="square" rtlCol="0">
            <a:noAutofit/>
          </a:bodyPr>
          <a:lstStyle/>
          <a:p>
            <a:pPr algn="ctr">
              <a:lnSpc>
                <a:spcPts val="1400"/>
              </a:lnSpc>
            </a:pPr>
            <a:r>
              <a:rPr lang="en-US" sz="1400" b="1">
                <a:solidFill>
                  <a:srgbClr val="054067"/>
                </a:solidFill>
              </a:rPr>
              <a:t>HEALTH INSURANCE PLAN</a:t>
            </a:r>
          </a:p>
        </p:txBody>
      </p:sp>
      <p:sp>
        <p:nvSpPr>
          <p:cNvPr id="8" name="TextBox 7">
            <a:extLst>
              <a:ext uri="{FF2B5EF4-FFF2-40B4-BE49-F238E27FC236}">
                <a16:creationId xmlns:a16="http://schemas.microsoft.com/office/drawing/2014/main" id="{F190A76E-2F1D-447A-9BFF-0FD6FA7BBB12}"/>
              </a:ext>
            </a:extLst>
          </p:cNvPr>
          <p:cNvSpPr txBox="1"/>
          <p:nvPr/>
        </p:nvSpPr>
        <p:spPr>
          <a:xfrm>
            <a:off x="3658869" y="2068830"/>
            <a:ext cx="1790700" cy="533400"/>
          </a:xfrm>
          <a:prstGeom prst="rect">
            <a:avLst/>
          </a:prstGeom>
          <a:noFill/>
        </p:spPr>
        <p:txBody>
          <a:bodyPr wrap="square" rtlCol="0">
            <a:noAutofit/>
          </a:bodyPr>
          <a:lstStyle/>
          <a:p>
            <a:pPr algn="ctr">
              <a:lnSpc>
                <a:spcPts val="1400"/>
              </a:lnSpc>
            </a:pPr>
            <a:r>
              <a:rPr lang="en-US" sz="1400" b="1">
                <a:solidFill>
                  <a:srgbClr val="005C5F"/>
                </a:solidFill>
              </a:rPr>
              <a:t>HEALTH BENEFIT ACCOUNTS</a:t>
            </a:r>
          </a:p>
        </p:txBody>
      </p:sp>
      <p:sp>
        <p:nvSpPr>
          <p:cNvPr id="9" name="TextBox 8">
            <a:extLst>
              <a:ext uri="{FF2B5EF4-FFF2-40B4-BE49-F238E27FC236}">
                <a16:creationId xmlns:a16="http://schemas.microsoft.com/office/drawing/2014/main" id="{5C7FCCE5-044F-4575-A9CC-9FDB82952C07}"/>
              </a:ext>
            </a:extLst>
          </p:cNvPr>
          <p:cNvSpPr txBox="1"/>
          <p:nvPr/>
        </p:nvSpPr>
        <p:spPr>
          <a:xfrm>
            <a:off x="6095998" y="2068830"/>
            <a:ext cx="1790700" cy="533400"/>
          </a:xfrm>
          <a:prstGeom prst="rect">
            <a:avLst/>
          </a:prstGeom>
          <a:noFill/>
        </p:spPr>
        <p:txBody>
          <a:bodyPr wrap="square" rtlCol="0">
            <a:noAutofit/>
          </a:bodyPr>
          <a:lstStyle/>
          <a:p>
            <a:pPr algn="ctr">
              <a:lnSpc>
                <a:spcPts val="1400"/>
              </a:lnSpc>
            </a:pPr>
            <a:r>
              <a:rPr lang="en-US" sz="1400" b="1">
                <a:solidFill>
                  <a:srgbClr val="28325E"/>
                </a:solidFill>
              </a:rPr>
              <a:t>DENTAL AND VISION</a:t>
            </a:r>
          </a:p>
        </p:txBody>
      </p:sp>
      <p:sp>
        <p:nvSpPr>
          <p:cNvPr id="10" name="TextBox 9">
            <a:extLst>
              <a:ext uri="{FF2B5EF4-FFF2-40B4-BE49-F238E27FC236}">
                <a16:creationId xmlns:a16="http://schemas.microsoft.com/office/drawing/2014/main" id="{3CFAE2D6-44C6-4426-807F-7C5F486CDBEB}"/>
              </a:ext>
            </a:extLst>
          </p:cNvPr>
          <p:cNvSpPr txBox="1"/>
          <p:nvPr/>
        </p:nvSpPr>
        <p:spPr>
          <a:xfrm>
            <a:off x="2430262" y="3988182"/>
            <a:ext cx="1790700" cy="533400"/>
          </a:xfrm>
          <a:prstGeom prst="rect">
            <a:avLst/>
          </a:prstGeom>
          <a:noFill/>
        </p:spPr>
        <p:txBody>
          <a:bodyPr wrap="square" rtlCol="0">
            <a:noAutofit/>
          </a:bodyPr>
          <a:lstStyle/>
          <a:p>
            <a:pPr algn="ctr">
              <a:lnSpc>
                <a:spcPts val="1400"/>
              </a:lnSpc>
            </a:pPr>
            <a:r>
              <a:rPr lang="en-US" sz="1400" b="1">
                <a:solidFill>
                  <a:srgbClr val="0089C7"/>
                </a:solidFill>
              </a:rPr>
              <a:t>DISABILITY INSURANCE</a:t>
            </a:r>
          </a:p>
        </p:txBody>
      </p:sp>
      <p:sp>
        <p:nvSpPr>
          <p:cNvPr id="12" name="TextBox 11">
            <a:extLst>
              <a:ext uri="{FF2B5EF4-FFF2-40B4-BE49-F238E27FC236}">
                <a16:creationId xmlns:a16="http://schemas.microsoft.com/office/drawing/2014/main" id="{69036587-5548-4FE2-A4DE-F9F2771B9D69}"/>
              </a:ext>
            </a:extLst>
          </p:cNvPr>
          <p:cNvSpPr txBox="1"/>
          <p:nvPr/>
        </p:nvSpPr>
        <p:spPr>
          <a:xfrm>
            <a:off x="4862787" y="3988182"/>
            <a:ext cx="1790700" cy="533400"/>
          </a:xfrm>
          <a:prstGeom prst="rect">
            <a:avLst/>
          </a:prstGeom>
          <a:noFill/>
        </p:spPr>
        <p:txBody>
          <a:bodyPr wrap="square" rtlCol="0">
            <a:noAutofit/>
          </a:bodyPr>
          <a:lstStyle/>
          <a:p>
            <a:pPr algn="ctr">
              <a:lnSpc>
                <a:spcPts val="1400"/>
              </a:lnSpc>
            </a:pPr>
            <a:r>
              <a:rPr lang="en-US" sz="1400" b="1">
                <a:solidFill>
                  <a:srgbClr val="0B8797"/>
                </a:solidFill>
              </a:rPr>
              <a:t>SUPPLEMENTAL BENEFITS</a:t>
            </a:r>
          </a:p>
        </p:txBody>
      </p:sp>
      <p:sp>
        <p:nvSpPr>
          <p:cNvPr id="14" name="Rectangle 13">
            <a:extLst>
              <a:ext uri="{FF2B5EF4-FFF2-40B4-BE49-F238E27FC236}">
                <a16:creationId xmlns:a16="http://schemas.microsoft.com/office/drawing/2014/main" id="{36F57B14-AB97-4AB8-8AD1-0F77C0709F10}"/>
              </a:ext>
            </a:extLst>
          </p:cNvPr>
          <p:cNvSpPr/>
          <p:nvPr/>
        </p:nvSpPr>
        <p:spPr>
          <a:xfrm>
            <a:off x="924560"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5" name="Rectangle 14">
            <a:extLst>
              <a:ext uri="{FF2B5EF4-FFF2-40B4-BE49-F238E27FC236}">
                <a16:creationId xmlns:a16="http://schemas.microsoft.com/office/drawing/2014/main" id="{B9E3A4AE-5507-4FA2-A019-EB17809203E9}"/>
              </a:ext>
            </a:extLst>
          </p:cNvPr>
          <p:cNvSpPr/>
          <p:nvPr/>
        </p:nvSpPr>
        <p:spPr>
          <a:xfrm>
            <a:off x="336168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6" name="Rectangle 15">
            <a:extLst>
              <a:ext uri="{FF2B5EF4-FFF2-40B4-BE49-F238E27FC236}">
                <a16:creationId xmlns:a16="http://schemas.microsoft.com/office/drawing/2014/main" id="{4C2E8D13-94A9-4A12-8844-0D37BE929F4F}"/>
              </a:ext>
            </a:extLst>
          </p:cNvPr>
          <p:cNvSpPr/>
          <p:nvPr/>
        </p:nvSpPr>
        <p:spPr>
          <a:xfrm>
            <a:off x="5839416"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7" name="Rectangle 16">
            <a:extLst>
              <a:ext uri="{FF2B5EF4-FFF2-40B4-BE49-F238E27FC236}">
                <a16:creationId xmlns:a16="http://schemas.microsoft.com/office/drawing/2014/main" id="{65801EE2-0F3B-4640-B5D8-15B3698995D0}"/>
              </a:ext>
            </a:extLst>
          </p:cNvPr>
          <p:cNvSpPr/>
          <p:nvPr/>
        </p:nvSpPr>
        <p:spPr>
          <a:xfrm>
            <a:off x="336168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8" name="Rectangle 17">
            <a:extLst>
              <a:ext uri="{FF2B5EF4-FFF2-40B4-BE49-F238E27FC236}">
                <a16:creationId xmlns:a16="http://schemas.microsoft.com/office/drawing/2014/main" id="{BDEAA501-51E0-45F1-924C-311DD11840E4}"/>
              </a:ext>
            </a:extLst>
          </p:cNvPr>
          <p:cNvSpPr/>
          <p:nvPr/>
        </p:nvSpPr>
        <p:spPr>
          <a:xfrm>
            <a:off x="92455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9" name="Rectangle 18">
            <a:extLst>
              <a:ext uri="{FF2B5EF4-FFF2-40B4-BE49-F238E27FC236}">
                <a16:creationId xmlns:a16="http://schemas.microsoft.com/office/drawing/2014/main" id="{AB0518F0-6750-4044-B4E6-A5217E2A12C8}"/>
              </a:ext>
            </a:extLst>
          </p:cNvPr>
          <p:cNvSpPr/>
          <p:nvPr/>
        </p:nvSpPr>
        <p:spPr>
          <a:xfrm>
            <a:off x="3356317"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0" name="Rectangle 19">
            <a:extLst>
              <a:ext uri="{FF2B5EF4-FFF2-40B4-BE49-F238E27FC236}">
                <a16:creationId xmlns:a16="http://schemas.microsoft.com/office/drawing/2014/main" id="{06E620E8-361D-4C4B-9461-C3BE6ED68BB7}"/>
              </a:ext>
            </a:extLst>
          </p:cNvPr>
          <p:cNvSpPr/>
          <p:nvPr/>
        </p:nvSpPr>
        <p:spPr>
          <a:xfrm>
            <a:off x="5869062"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1" name="Rectangle 20">
            <a:extLst>
              <a:ext uri="{FF2B5EF4-FFF2-40B4-BE49-F238E27FC236}">
                <a16:creationId xmlns:a16="http://schemas.microsoft.com/office/drawing/2014/main" id="{EE32CD3C-F564-4CB1-9F6E-C7A7174B558F}"/>
              </a:ext>
            </a:extLst>
          </p:cNvPr>
          <p:cNvSpPr/>
          <p:nvPr/>
        </p:nvSpPr>
        <p:spPr>
          <a:xfrm>
            <a:off x="2163562" y="2886207"/>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3" name="Rectangle 22">
            <a:hlinkClick r:id="rId4" action="ppaction://hlinksldjump"/>
            <a:extLst>
              <a:ext uri="{FF2B5EF4-FFF2-40B4-BE49-F238E27FC236}">
                <a16:creationId xmlns:a16="http://schemas.microsoft.com/office/drawing/2014/main" id="{2CF7373F-EEA8-4D8A-A354-F8835389942A}"/>
              </a:ext>
            </a:extLst>
          </p:cNvPr>
          <p:cNvSpPr/>
          <p:nvPr/>
        </p:nvSpPr>
        <p:spPr>
          <a:xfrm>
            <a:off x="4606205" y="2886207"/>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5" name="Rectangle 24">
            <a:hlinkClick r:id="rId5" action="ppaction://hlinksldjump"/>
            <a:extLst>
              <a:ext uri="{FF2B5EF4-FFF2-40B4-BE49-F238E27FC236}">
                <a16:creationId xmlns:a16="http://schemas.microsoft.com/office/drawing/2014/main" id="{0D6DC58A-1BC8-434A-A1D7-5FDFCA68FA12}"/>
              </a:ext>
            </a:extLst>
          </p:cNvPr>
          <p:cNvSpPr/>
          <p:nvPr/>
        </p:nvSpPr>
        <p:spPr>
          <a:xfrm>
            <a:off x="2163561" y="2937007"/>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7" name="Rectangle 26">
            <a:extLst>
              <a:ext uri="{FF2B5EF4-FFF2-40B4-BE49-F238E27FC236}">
                <a16:creationId xmlns:a16="http://schemas.microsoft.com/office/drawing/2014/main" id="{40199765-58DC-4DDB-BDD4-9839CD794444}"/>
              </a:ext>
            </a:extLst>
          </p:cNvPr>
          <p:cNvSpPr/>
          <p:nvPr/>
        </p:nvSpPr>
        <p:spPr>
          <a:xfrm>
            <a:off x="4635851" y="2937007"/>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8" name="Rectangle 27">
            <a:extLst>
              <a:ext uri="{FF2B5EF4-FFF2-40B4-BE49-F238E27FC236}">
                <a16:creationId xmlns:a16="http://schemas.microsoft.com/office/drawing/2014/main" id="{D0A42246-D6C8-4C9C-8705-4B442C59E47E}"/>
              </a:ext>
            </a:extLst>
          </p:cNvPr>
          <p:cNvSpPr/>
          <p:nvPr/>
        </p:nvSpPr>
        <p:spPr>
          <a:xfrm>
            <a:off x="924560"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9" name="Rectangle 28">
            <a:extLst>
              <a:ext uri="{FF2B5EF4-FFF2-40B4-BE49-F238E27FC236}">
                <a16:creationId xmlns:a16="http://schemas.microsoft.com/office/drawing/2014/main" id="{B2FCA959-A798-4318-94CD-3A273A1B89B0}"/>
              </a:ext>
            </a:extLst>
          </p:cNvPr>
          <p:cNvSpPr/>
          <p:nvPr/>
        </p:nvSpPr>
        <p:spPr>
          <a:xfrm>
            <a:off x="336168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0" name="Rectangle 29">
            <a:hlinkClick r:id="rId6" action="ppaction://hlinksldjump"/>
            <a:extLst>
              <a:ext uri="{FF2B5EF4-FFF2-40B4-BE49-F238E27FC236}">
                <a16:creationId xmlns:a16="http://schemas.microsoft.com/office/drawing/2014/main" id="{5F762A98-A907-44EA-A0AE-2A3E0F89B220}"/>
              </a:ext>
            </a:extLst>
          </p:cNvPr>
          <p:cNvSpPr/>
          <p:nvPr/>
        </p:nvSpPr>
        <p:spPr>
          <a:xfrm>
            <a:off x="5839416"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1" name="Rectangle 30">
            <a:extLst>
              <a:ext uri="{FF2B5EF4-FFF2-40B4-BE49-F238E27FC236}">
                <a16:creationId xmlns:a16="http://schemas.microsoft.com/office/drawing/2014/main" id="{E577AD90-C4E4-474D-9B48-1D4DF18340C7}"/>
              </a:ext>
            </a:extLst>
          </p:cNvPr>
          <p:cNvSpPr/>
          <p:nvPr/>
        </p:nvSpPr>
        <p:spPr>
          <a:xfrm>
            <a:off x="336168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2" name="Rectangle 31">
            <a:hlinkClick r:id="rId7" action="ppaction://hlinksldjump"/>
            <a:extLst>
              <a:ext uri="{FF2B5EF4-FFF2-40B4-BE49-F238E27FC236}">
                <a16:creationId xmlns:a16="http://schemas.microsoft.com/office/drawing/2014/main" id="{1B846FD3-89AB-4E4E-8D12-DB266B990FF0}"/>
              </a:ext>
            </a:extLst>
          </p:cNvPr>
          <p:cNvSpPr/>
          <p:nvPr/>
        </p:nvSpPr>
        <p:spPr>
          <a:xfrm>
            <a:off x="924559"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3" name="Rectangle 32">
            <a:hlinkClick r:id="rId8" action="ppaction://hlinksldjump"/>
            <a:extLst>
              <a:ext uri="{FF2B5EF4-FFF2-40B4-BE49-F238E27FC236}">
                <a16:creationId xmlns:a16="http://schemas.microsoft.com/office/drawing/2014/main" id="{71DD18A0-FA7F-4E16-B7DD-594D18B5FBE7}"/>
              </a:ext>
            </a:extLst>
          </p:cNvPr>
          <p:cNvSpPr/>
          <p:nvPr/>
        </p:nvSpPr>
        <p:spPr>
          <a:xfrm>
            <a:off x="3356317"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4" name="Rectangle 33">
            <a:extLst>
              <a:ext uri="{FF2B5EF4-FFF2-40B4-BE49-F238E27FC236}">
                <a16:creationId xmlns:a16="http://schemas.microsoft.com/office/drawing/2014/main" id="{5D598FFE-89DC-433F-98C2-BDD4B698FB4F}"/>
              </a:ext>
            </a:extLst>
          </p:cNvPr>
          <p:cNvSpPr/>
          <p:nvPr/>
        </p:nvSpPr>
        <p:spPr>
          <a:xfrm>
            <a:off x="5869062" y="904240"/>
            <a:ext cx="2303863" cy="1697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177745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Health insurance plan</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882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22B5-D76C-4FB9-9050-6441474B0124}"/>
              </a:ext>
            </a:extLst>
          </p:cNvPr>
          <p:cNvSpPr>
            <a:spLocks noGrp="1"/>
          </p:cNvSpPr>
          <p:nvPr>
            <p:ph type="title"/>
          </p:nvPr>
        </p:nvSpPr>
        <p:spPr/>
        <p:txBody>
          <a:bodyPr/>
          <a:lstStyle/>
          <a:p>
            <a:r>
              <a:rPr lang="en-US" b="0" i="0">
                <a:effectLst/>
              </a:rPr>
              <a:t>Before annual enrollment begins, take the time to prepare for it</a:t>
            </a:r>
            <a:endParaRPr lang="en-US"/>
          </a:p>
        </p:txBody>
      </p:sp>
      <p:sp>
        <p:nvSpPr>
          <p:cNvPr id="3" name="Slide Number Placeholder 2">
            <a:extLst>
              <a:ext uri="{FF2B5EF4-FFF2-40B4-BE49-F238E27FC236}">
                <a16:creationId xmlns:a16="http://schemas.microsoft.com/office/drawing/2014/main" id="{5CAD5F19-2F0C-4E75-84FD-83D9A31153E5}"/>
              </a:ext>
            </a:extLst>
          </p:cNvPr>
          <p:cNvSpPr>
            <a:spLocks noGrp="1"/>
          </p:cNvSpPr>
          <p:nvPr>
            <p:ph type="sldNum" sz="quarter" idx="4"/>
          </p:nvPr>
        </p:nvSpPr>
        <p:spPr/>
        <p:txBody>
          <a:bodyPr/>
          <a:lstStyle/>
          <a:p>
            <a:fld id="{0C46E731-D52C-420E-B9A6-9FE86F5B321E}" type="slidenum">
              <a:rPr lang="en-US" smtClean="0"/>
              <a:pPr/>
              <a:t>5</a:t>
            </a:fld>
            <a:endParaRPr lang="en-US"/>
          </a:p>
        </p:txBody>
      </p:sp>
      <p:sp>
        <p:nvSpPr>
          <p:cNvPr id="5" name="TextBox 4">
            <a:extLst>
              <a:ext uri="{FF2B5EF4-FFF2-40B4-BE49-F238E27FC236}">
                <a16:creationId xmlns:a16="http://schemas.microsoft.com/office/drawing/2014/main" id="{437105D0-F0E2-45F4-B6B5-AA4489BDEFD1}"/>
              </a:ext>
            </a:extLst>
          </p:cNvPr>
          <p:cNvSpPr txBox="1"/>
          <p:nvPr/>
        </p:nvSpPr>
        <p:spPr>
          <a:xfrm>
            <a:off x="3176776" y="1959370"/>
            <a:ext cx="5178327" cy="754296"/>
          </a:xfrm>
          <a:prstGeom prst="rect">
            <a:avLst/>
          </a:prstGeom>
          <a:noFill/>
        </p:spPr>
        <p:txBody>
          <a:bodyPr wrap="square" rtlCol="0">
            <a:noAutofit/>
          </a:bodyPr>
          <a:lstStyle/>
          <a:p>
            <a:r>
              <a:rPr lang="en-US" sz="2000" b="1">
                <a:solidFill>
                  <a:schemeClr val="accent6"/>
                </a:solidFill>
                <a:latin typeface="Fidelity Sans" panose="020B0503030202020204" pitchFamily="34" charset="0"/>
              </a:rPr>
              <a:t>Nearly half</a:t>
            </a:r>
          </a:p>
          <a:p>
            <a:r>
              <a:rPr lang="en-US" sz="1600" b="0" i="0">
                <a:effectLst/>
                <a:latin typeface="Fidelity Sans" panose="020B0503030202020204" pitchFamily="34" charset="0"/>
              </a:rPr>
              <a:t>of Americans cannot correctly identify terms like deductible and copay.</a:t>
            </a:r>
            <a:endParaRPr lang="en-US" sz="1600"/>
          </a:p>
        </p:txBody>
      </p:sp>
      <p:sp>
        <p:nvSpPr>
          <p:cNvPr id="16" name="TextBox 15">
            <a:extLst>
              <a:ext uri="{FF2B5EF4-FFF2-40B4-BE49-F238E27FC236}">
                <a16:creationId xmlns:a16="http://schemas.microsoft.com/office/drawing/2014/main" id="{A9B58E1E-BEBD-48FD-9468-B363FE162ED0}"/>
              </a:ext>
            </a:extLst>
          </p:cNvPr>
          <p:cNvSpPr txBox="1"/>
          <p:nvPr/>
        </p:nvSpPr>
        <p:spPr>
          <a:xfrm>
            <a:off x="322855" y="4838934"/>
            <a:ext cx="8597625" cy="200055"/>
          </a:xfrm>
          <a:prstGeom prst="rect">
            <a:avLst/>
          </a:prstGeom>
          <a:noFill/>
        </p:spPr>
        <p:txBody>
          <a:bodyPr wrap="square">
            <a:spAutoFit/>
          </a:bodyPr>
          <a:lstStyle/>
          <a:p>
            <a:r>
              <a:rPr lang="en-US" sz="700" b="0" i="0">
                <a:solidFill>
                  <a:schemeClr val="bg1">
                    <a:lumMod val="65000"/>
                  </a:schemeClr>
                </a:solidFill>
                <a:effectLst/>
              </a:rPr>
              <a:t>Forbes, "Americans Confused By Basic Health Insurance Terms But Happy With Their Plans," December 8, 2022, https://www.forbes.com/advisor/health-insurance/confused-by-health-insurance-terms/.</a:t>
            </a:r>
            <a:endParaRPr lang="en-US" sz="700">
              <a:solidFill>
                <a:schemeClr val="bg1">
                  <a:lumMod val="65000"/>
                </a:schemeClr>
              </a:solidFill>
            </a:endParaRPr>
          </a:p>
        </p:txBody>
      </p:sp>
      <p:sp>
        <p:nvSpPr>
          <p:cNvPr id="17" name="Freeform 7">
            <a:extLst>
              <a:ext uri="{FF2B5EF4-FFF2-40B4-BE49-F238E27FC236}">
                <a16:creationId xmlns:a16="http://schemas.microsoft.com/office/drawing/2014/main" id="{DA493372-8919-4A83-B5F3-72AE4B38EB13}"/>
              </a:ext>
            </a:extLst>
          </p:cNvPr>
          <p:cNvSpPr>
            <a:spLocks noEditPoints="1"/>
          </p:cNvSpPr>
          <p:nvPr/>
        </p:nvSpPr>
        <p:spPr bwMode="auto">
          <a:xfrm>
            <a:off x="1207285" y="1826715"/>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679A3FF8-F87A-4710-BCF2-3D80A73CDEA9}"/>
              </a:ext>
            </a:extLst>
          </p:cNvPr>
          <p:cNvSpPr>
            <a:spLocks noEditPoints="1"/>
          </p:cNvSpPr>
          <p:nvPr/>
        </p:nvSpPr>
        <p:spPr bwMode="auto">
          <a:xfrm>
            <a:off x="1158591" y="2004782"/>
            <a:ext cx="253556" cy="331736"/>
          </a:xfrm>
          <a:custGeom>
            <a:avLst/>
            <a:gdLst>
              <a:gd name="T0" fmla="*/ 55 w 79"/>
              <a:gd name="T1" fmla="*/ 104 h 104"/>
              <a:gd name="T2" fmla="*/ 23 w 79"/>
              <a:gd name="T3" fmla="*/ 104 h 104"/>
              <a:gd name="T4" fmla="*/ 23 w 79"/>
              <a:gd name="T5" fmla="*/ 62 h 104"/>
              <a:gd name="T6" fmla="*/ 0 w 79"/>
              <a:gd name="T7" fmla="*/ 4 h 104"/>
              <a:gd name="T8" fmla="*/ 0 w 79"/>
              <a:gd name="T9" fmla="*/ 0 h 104"/>
              <a:gd name="T10" fmla="*/ 79 w 79"/>
              <a:gd name="T11" fmla="*/ 0 h 104"/>
              <a:gd name="T12" fmla="*/ 79 w 79"/>
              <a:gd name="T13" fmla="*/ 4 h 104"/>
              <a:gd name="T14" fmla="*/ 55 w 79"/>
              <a:gd name="T15" fmla="*/ 62 h 104"/>
              <a:gd name="T16" fmla="*/ 55 w 79"/>
              <a:gd name="T17" fmla="*/ 104 h 104"/>
              <a:gd name="T18" fmla="*/ 31 w 79"/>
              <a:gd name="T19" fmla="*/ 96 h 104"/>
              <a:gd name="T20" fmla="*/ 47 w 79"/>
              <a:gd name="T21" fmla="*/ 96 h 104"/>
              <a:gd name="T22" fmla="*/ 47 w 79"/>
              <a:gd name="T23" fmla="*/ 56 h 104"/>
              <a:gd name="T24" fmla="*/ 50 w 79"/>
              <a:gd name="T25" fmla="*/ 55 h 104"/>
              <a:gd name="T26" fmla="*/ 71 w 79"/>
              <a:gd name="T27" fmla="*/ 8 h 104"/>
              <a:gd name="T28" fmla="*/ 8 w 79"/>
              <a:gd name="T29" fmla="*/ 8 h 104"/>
              <a:gd name="T30" fmla="*/ 28 w 79"/>
              <a:gd name="T31" fmla="*/ 55 h 104"/>
              <a:gd name="T32" fmla="*/ 31 w 79"/>
              <a:gd name="T33" fmla="*/ 56 h 104"/>
              <a:gd name="T34" fmla="*/ 31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5" y="104"/>
                </a:moveTo>
                <a:cubicBezTo>
                  <a:pt x="23" y="104"/>
                  <a:pt x="23" y="104"/>
                  <a:pt x="23" y="104"/>
                </a:cubicBezTo>
                <a:cubicBezTo>
                  <a:pt x="23" y="62"/>
                  <a:pt x="23" y="62"/>
                  <a:pt x="23" y="62"/>
                </a:cubicBezTo>
                <a:cubicBezTo>
                  <a:pt x="2" y="55"/>
                  <a:pt x="0" y="29"/>
                  <a:pt x="0" y="4"/>
                </a:cubicBezTo>
                <a:cubicBezTo>
                  <a:pt x="0" y="0"/>
                  <a:pt x="0" y="0"/>
                  <a:pt x="0" y="0"/>
                </a:cubicBezTo>
                <a:cubicBezTo>
                  <a:pt x="79" y="0"/>
                  <a:pt x="79" y="0"/>
                  <a:pt x="79" y="0"/>
                </a:cubicBezTo>
                <a:cubicBezTo>
                  <a:pt x="79" y="4"/>
                  <a:pt x="79" y="4"/>
                  <a:pt x="79" y="4"/>
                </a:cubicBezTo>
                <a:cubicBezTo>
                  <a:pt x="79" y="29"/>
                  <a:pt x="77" y="55"/>
                  <a:pt x="55" y="62"/>
                </a:cubicBezTo>
                <a:lnTo>
                  <a:pt x="55" y="104"/>
                </a:lnTo>
                <a:close/>
                <a:moveTo>
                  <a:pt x="31" y="96"/>
                </a:moveTo>
                <a:cubicBezTo>
                  <a:pt x="47" y="96"/>
                  <a:pt x="47" y="96"/>
                  <a:pt x="47" y="96"/>
                </a:cubicBezTo>
                <a:cubicBezTo>
                  <a:pt x="47" y="56"/>
                  <a:pt x="47" y="56"/>
                  <a:pt x="47" y="56"/>
                </a:cubicBezTo>
                <a:cubicBezTo>
                  <a:pt x="50" y="55"/>
                  <a:pt x="50" y="55"/>
                  <a:pt x="50" y="55"/>
                </a:cubicBezTo>
                <a:cubicBezTo>
                  <a:pt x="67" y="52"/>
                  <a:pt x="71" y="35"/>
                  <a:pt x="71" y="8"/>
                </a:cubicBezTo>
                <a:cubicBezTo>
                  <a:pt x="8" y="8"/>
                  <a:pt x="8" y="8"/>
                  <a:pt x="8" y="8"/>
                </a:cubicBezTo>
                <a:cubicBezTo>
                  <a:pt x="9" y="35"/>
                  <a:pt x="12" y="52"/>
                  <a:pt x="28" y="55"/>
                </a:cubicBezTo>
                <a:cubicBezTo>
                  <a:pt x="31" y="56"/>
                  <a:pt x="31" y="56"/>
                  <a:pt x="31" y="56"/>
                </a:cubicBezTo>
                <a:lnTo>
                  <a:pt x="31" y="96"/>
                </a:ln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0D11DBB5-1A59-4048-BEB5-B02C3B4DA688}"/>
              </a:ext>
            </a:extLst>
          </p:cNvPr>
          <p:cNvSpPr>
            <a:spLocks noEditPoints="1"/>
          </p:cNvSpPr>
          <p:nvPr/>
        </p:nvSpPr>
        <p:spPr bwMode="auto">
          <a:xfrm>
            <a:off x="740513" y="1826715"/>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DD334875-66C4-4DFB-B696-F525D90383FB}"/>
              </a:ext>
            </a:extLst>
          </p:cNvPr>
          <p:cNvSpPr>
            <a:spLocks noEditPoints="1"/>
          </p:cNvSpPr>
          <p:nvPr/>
        </p:nvSpPr>
        <p:spPr bwMode="auto">
          <a:xfrm>
            <a:off x="689897" y="2004782"/>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7">
            <a:extLst>
              <a:ext uri="{FF2B5EF4-FFF2-40B4-BE49-F238E27FC236}">
                <a16:creationId xmlns:a16="http://schemas.microsoft.com/office/drawing/2014/main" id="{CF2AAA1F-E4A8-436F-BC6F-45FCDAC9D2A4}"/>
              </a:ext>
            </a:extLst>
          </p:cNvPr>
          <p:cNvSpPr>
            <a:spLocks noEditPoints="1"/>
          </p:cNvSpPr>
          <p:nvPr/>
        </p:nvSpPr>
        <p:spPr bwMode="auto">
          <a:xfrm>
            <a:off x="2170153" y="1826715"/>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8">
            <a:extLst>
              <a:ext uri="{FF2B5EF4-FFF2-40B4-BE49-F238E27FC236}">
                <a16:creationId xmlns:a16="http://schemas.microsoft.com/office/drawing/2014/main" id="{C707214D-EF99-40E5-8DA6-F33DF39E85DE}"/>
              </a:ext>
            </a:extLst>
          </p:cNvPr>
          <p:cNvSpPr>
            <a:spLocks noEditPoints="1"/>
          </p:cNvSpPr>
          <p:nvPr/>
        </p:nvSpPr>
        <p:spPr bwMode="auto">
          <a:xfrm>
            <a:off x="2121459" y="2004782"/>
            <a:ext cx="253556" cy="331736"/>
          </a:xfrm>
          <a:custGeom>
            <a:avLst/>
            <a:gdLst>
              <a:gd name="T0" fmla="*/ 55 w 79"/>
              <a:gd name="T1" fmla="*/ 104 h 104"/>
              <a:gd name="T2" fmla="*/ 23 w 79"/>
              <a:gd name="T3" fmla="*/ 104 h 104"/>
              <a:gd name="T4" fmla="*/ 23 w 79"/>
              <a:gd name="T5" fmla="*/ 62 h 104"/>
              <a:gd name="T6" fmla="*/ 0 w 79"/>
              <a:gd name="T7" fmla="*/ 4 h 104"/>
              <a:gd name="T8" fmla="*/ 0 w 79"/>
              <a:gd name="T9" fmla="*/ 0 h 104"/>
              <a:gd name="T10" fmla="*/ 79 w 79"/>
              <a:gd name="T11" fmla="*/ 0 h 104"/>
              <a:gd name="T12" fmla="*/ 79 w 79"/>
              <a:gd name="T13" fmla="*/ 4 h 104"/>
              <a:gd name="T14" fmla="*/ 55 w 79"/>
              <a:gd name="T15" fmla="*/ 62 h 104"/>
              <a:gd name="T16" fmla="*/ 55 w 79"/>
              <a:gd name="T17" fmla="*/ 104 h 104"/>
              <a:gd name="T18" fmla="*/ 31 w 79"/>
              <a:gd name="T19" fmla="*/ 96 h 104"/>
              <a:gd name="T20" fmla="*/ 47 w 79"/>
              <a:gd name="T21" fmla="*/ 96 h 104"/>
              <a:gd name="T22" fmla="*/ 47 w 79"/>
              <a:gd name="T23" fmla="*/ 56 h 104"/>
              <a:gd name="T24" fmla="*/ 50 w 79"/>
              <a:gd name="T25" fmla="*/ 55 h 104"/>
              <a:gd name="T26" fmla="*/ 71 w 79"/>
              <a:gd name="T27" fmla="*/ 8 h 104"/>
              <a:gd name="T28" fmla="*/ 8 w 79"/>
              <a:gd name="T29" fmla="*/ 8 h 104"/>
              <a:gd name="T30" fmla="*/ 28 w 79"/>
              <a:gd name="T31" fmla="*/ 55 h 104"/>
              <a:gd name="T32" fmla="*/ 31 w 79"/>
              <a:gd name="T33" fmla="*/ 56 h 104"/>
              <a:gd name="T34" fmla="*/ 31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5" y="104"/>
                </a:moveTo>
                <a:cubicBezTo>
                  <a:pt x="23" y="104"/>
                  <a:pt x="23" y="104"/>
                  <a:pt x="23" y="104"/>
                </a:cubicBezTo>
                <a:cubicBezTo>
                  <a:pt x="23" y="62"/>
                  <a:pt x="23" y="62"/>
                  <a:pt x="23" y="62"/>
                </a:cubicBezTo>
                <a:cubicBezTo>
                  <a:pt x="2" y="55"/>
                  <a:pt x="0" y="29"/>
                  <a:pt x="0" y="4"/>
                </a:cubicBezTo>
                <a:cubicBezTo>
                  <a:pt x="0" y="0"/>
                  <a:pt x="0" y="0"/>
                  <a:pt x="0" y="0"/>
                </a:cubicBezTo>
                <a:cubicBezTo>
                  <a:pt x="79" y="0"/>
                  <a:pt x="79" y="0"/>
                  <a:pt x="79" y="0"/>
                </a:cubicBezTo>
                <a:cubicBezTo>
                  <a:pt x="79" y="4"/>
                  <a:pt x="79" y="4"/>
                  <a:pt x="79" y="4"/>
                </a:cubicBezTo>
                <a:cubicBezTo>
                  <a:pt x="79" y="29"/>
                  <a:pt x="77" y="55"/>
                  <a:pt x="55" y="62"/>
                </a:cubicBezTo>
                <a:lnTo>
                  <a:pt x="55" y="104"/>
                </a:lnTo>
                <a:close/>
                <a:moveTo>
                  <a:pt x="31" y="96"/>
                </a:moveTo>
                <a:cubicBezTo>
                  <a:pt x="47" y="96"/>
                  <a:pt x="47" y="96"/>
                  <a:pt x="47" y="96"/>
                </a:cubicBezTo>
                <a:cubicBezTo>
                  <a:pt x="47" y="56"/>
                  <a:pt x="47" y="56"/>
                  <a:pt x="47" y="56"/>
                </a:cubicBezTo>
                <a:cubicBezTo>
                  <a:pt x="50" y="55"/>
                  <a:pt x="50" y="55"/>
                  <a:pt x="50" y="55"/>
                </a:cubicBezTo>
                <a:cubicBezTo>
                  <a:pt x="67" y="52"/>
                  <a:pt x="71" y="35"/>
                  <a:pt x="71" y="8"/>
                </a:cubicBezTo>
                <a:cubicBezTo>
                  <a:pt x="8" y="8"/>
                  <a:pt x="8" y="8"/>
                  <a:pt x="8" y="8"/>
                </a:cubicBezTo>
                <a:cubicBezTo>
                  <a:pt x="9" y="35"/>
                  <a:pt x="12" y="52"/>
                  <a:pt x="28" y="55"/>
                </a:cubicBezTo>
                <a:cubicBezTo>
                  <a:pt x="31" y="56"/>
                  <a:pt x="31" y="56"/>
                  <a:pt x="31" y="56"/>
                </a:cubicBezTo>
                <a:lnTo>
                  <a:pt x="31" y="96"/>
                </a:ln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A60F731D-2021-4F3C-8B89-7A4CA5B70F23}"/>
              </a:ext>
            </a:extLst>
          </p:cNvPr>
          <p:cNvSpPr>
            <a:spLocks noEditPoints="1"/>
          </p:cNvSpPr>
          <p:nvPr/>
        </p:nvSpPr>
        <p:spPr bwMode="auto">
          <a:xfrm>
            <a:off x="1703381" y="1826715"/>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2">
            <a:extLst>
              <a:ext uri="{FF2B5EF4-FFF2-40B4-BE49-F238E27FC236}">
                <a16:creationId xmlns:a16="http://schemas.microsoft.com/office/drawing/2014/main" id="{2EAC8015-8921-4253-9C3B-436EE995B01D}"/>
              </a:ext>
            </a:extLst>
          </p:cNvPr>
          <p:cNvSpPr>
            <a:spLocks noEditPoints="1"/>
          </p:cNvSpPr>
          <p:nvPr/>
        </p:nvSpPr>
        <p:spPr bwMode="auto">
          <a:xfrm>
            <a:off x="1652765" y="2004782"/>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51D1F73D-EBA7-4089-AA0E-21A463AED383}"/>
              </a:ext>
            </a:extLst>
          </p:cNvPr>
          <p:cNvSpPr>
            <a:spLocks noEditPoints="1"/>
          </p:cNvSpPr>
          <p:nvPr/>
        </p:nvSpPr>
        <p:spPr bwMode="auto">
          <a:xfrm>
            <a:off x="2653568" y="1826715"/>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89D8073C-910A-4CD6-AA67-378EFE178BBE}"/>
              </a:ext>
            </a:extLst>
          </p:cNvPr>
          <p:cNvSpPr>
            <a:spLocks noEditPoints="1"/>
          </p:cNvSpPr>
          <p:nvPr/>
        </p:nvSpPr>
        <p:spPr bwMode="auto">
          <a:xfrm>
            <a:off x="2602952" y="2004782"/>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accent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7">
            <a:extLst>
              <a:ext uri="{FF2B5EF4-FFF2-40B4-BE49-F238E27FC236}">
                <a16:creationId xmlns:a16="http://schemas.microsoft.com/office/drawing/2014/main" id="{F3FB4D20-F72A-4834-88E6-D0EEA468687B}"/>
              </a:ext>
            </a:extLst>
          </p:cNvPr>
          <p:cNvSpPr>
            <a:spLocks noEditPoints="1"/>
          </p:cNvSpPr>
          <p:nvPr/>
        </p:nvSpPr>
        <p:spPr bwMode="auto">
          <a:xfrm>
            <a:off x="1198385" y="2495513"/>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8">
            <a:extLst>
              <a:ext uri="{FF2B5EF4-FFF2-40B4-BE49-F238E27FC236}">
                <a16:creationId xmlns:a16="http://schemas.microsoft.com/office/drawing/2014/main" id="{2667DF7A-7EAD-45AB-8E1A-5181D597EF11}"/>
              </a:ext>
            </a:extLst>
          </p:cNvPr>
          <p:cNvSpPr>
            <a:spLocks noEditPoints="1"/>
          </p:cNvSpPr>
          <p:nvPr/>
        </p:nvSpPr>
        <p:spPr bwMode="auto">
          <a:xfrm>
            <a:off x="1149691" y="2673580"/>
            <a:ext cx="253556" cy="331736"/>
          </a:xfrm>
          <a:custGeom>
            <a:avLst/>
            <a:gdLst>
              <a:gd name="T0" fmla="*/ 55 w 79"/>
              <a:gd name="T1" fmla="*/ 104 h 104"/>
              <a:gd name="T2" fmla="*/ 23 w 79"/>
              <a:gd name="T3" fmla="*/ 104 h 104"/>
              <a:gd name="T4" fmla="*/ 23 w 79"/>
              <a:gd name="T5" fmla="*/ 62 h 104"/>
              <a:gd name="T6" fmla="*/ 0 w 79"/>
              <a:gd name="T7" fmla="*/ 4 h 104"/>
              <a:gd name="T8" fmla="*/ 0 w 79"/>
              <a:gd name="T9" fmla="*/ 0 h 104"/>
              <a:gd name="T10" fmla="*/ 79 w 79"/>
              <a:gd name="T11" fmla="*/ 0 h 104"/>
              <a:gd name="T12" fmla="*/ 79 w 79"/>
              <a:gd name="T13" fmla="*/ 4 h 104"/>
              <a:gd name="T14" fmla="*/ 55 w 79"/>
              <a:gd name="T15" fmla="*/ 62 h 104"/>
              <a:gd name="T16" fmla="*/ 55 w 79"/>
              <a:gd name="T17" fmla="*/ 104 h 104"/>
              <a:gd name="T18" fmla="*/ 31 w 79"/>
              <a:gd name="T19" fmla="*/ 96 h 104"/>
              <a:gd name="T20" fmla="*/ 47 w 79"/>
              <a:gd name="T21" fmla="*/ 96 h 104"/>
              <a:gd name="T22" fmla="*/ 47 w 79"/>
              <a:gd name="T23" fmla="*/ 56 h 104"/>
              <a:gd name="T24" fmla="*/ 50 w 79"/>
              <a:gd name="T25" fmla="*/ 55 h 104"/>
              <a:gd name="T26" fmla="*/ 71 w 79"/>
              <a:gd name="T27" fmla="*/ 8 h 104"/>
              <a:gd name="T28" fmla="*/ 8 w 79"/>
              <a:gd name="T29" fmla="*/ 8 h 104"/>
              <a:gd name="T30" fmla="*/ 28 w 79"/>
              <a:gd name="T31" fmla="*/ 55 h 104"/>
              <a:gd name="T32" fmla="*/ 31 w 79"/>
              <a:gd name="T33" fmla="*/ 56 h 104"/>
              <a:gd name="T34" fmla="*/ 31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5" y="104"/>
                </a:moveTo>
                <a:cubicBezTo>
                  <a:pt x="23" y="104"/>
                  <a:pt x="23" y="104"/>
                  <a:pt x="23" y="104"/>
                </a:cubicBezTo>
                <a:cubicBezTo>
                  <a:pt x="23" y="62"/>
                  <a:pt x="23" y="62"/>
                  <a:pt x="23" y="62"/>
                </a:cubicBezTo>
                <a:cubicBezTo>
                  <a:pt x="2" y="55"/>
                  <a:pt x="0" y="29"/>
                  <a:pt x="0" y="4"/>
                </a:cubicBezTo>
                <a:cubicBezTo>
                  <a:pt x="0" y="0"/>
                  <a:pt x="0" y="0"/>
                  <a:pt x="0" y="0"/>
                </a:cubicBezTo>
                <a:cubicBezTo>
                  <a:pt x="79" y="0"/>
                  <a:pt x="79" y="0"/>
                  <a:pt x="79" y="0"/>
                </a:cubicBezTo>
                <a:cubicBezTo>
                  <a:pt x="79" y="4"/>
                  <a:pt x="79" y="4"/>
                  <a:pt x="79" y="4"/>
                </a:cubicBezTo>
                <a:cubicBezTo>
                  <a:pt x="79" y="29"/>
                  <a:pt x="77" y="55"/>
                  <a:pt x="55" y="62"/>
                </a:cubicBezTo>
                <a:lnTo>
                  <a:pt x="55" y="104"/>
                </a:lnTo>
                <a:close/>
                <a:moveTo>
                  <a:pt x="31" y="96"/>
                </a:moveTo>
                <a:cubicBezTo>
                  <a:pt x="47" y="96"/>
                  <a:pt x="47" y="96"/>
                  <a:pt x="47" y="96"/>
                </a:cubicBezTo>
                <a:cubicBezTo>
                  <a:pt x="47" y="56"/>
                  <a:pt x="47" y="56"/>
                  <a:pt x="47" y="56"/>
                </a:cubicBezTo>
                <a:cubicBezTo>
                  <a:pt x="50" y="55"/>
                  <a:pt x="50" y="55"/>
                  <a:pt x="50" y="55"/>
                </a:cubicBezTo>
                <a:cubicBezTo>
                  <a:pt x="67" y="52"/>
                  <a:pt x="71" y="35"/>
                  <a:pt x="71" y="8"/>
                </a:cubicBezTo>
                <a:cubicBezTo>
                  <a:pt x="8" y="8"/>
                  <a:pt x="8" y="8"/>
                  <a:pt x="8" y="8"/>
                </a:cubicBezTo>
                <a:cubicBezTo>
                  <a:pt x="9" y="35"/>
                  <a:pt x="12" y="52"/>
                  <a:pt x="28" y="55"/>
                </a:cubicBezTo>
                <a:cubicBezTo>
                  <a:pt x="31" y="56"/>
                  <a:pt x="31" y="56"/>
                  <a:pt x="31" y="56"/>
                </a:cubicBezTo>
                <a:lnTo>
                  <a:pt x="31" y="96"/>
                </a:ln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a:extLst>
              <a:ext uri="{FF2B5EF4-FFF2-40B4-BE49-F238E27FC236}">
                <a16:creationId xmlns:a16="http://schemas.microsoft.com/office/drawing/2014/main" id="{57AE35B2-514B-43DC-A803-78F9E26C58CD}"/>
              </a:ext>
            </a:extLst>
          </p:cNvPr>
          <p:cNvSpPr>
            <a:spLocks noEditPoints="1"/>
          </p:cNvSpPr>
          <p:nvPr/>
        </p:nvSpPr>
        <p:spPr bwMode="auto">
          <a:xfrm>
            <a:off x="731613" y="2495513"/>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a:extLst>
              <a:ext uri="{FF2B5EF4-FFF2-40B4-BE49-F238E27FC236}">
                <a16:creationId xmlns:a16="http://schemas.microsoft.com/office/drawing/2014/main" id="{CB616FDB-DEE6-4115-A075-D55BFB4A357A}"/>
              </a:ext>
            </a:extLst>
          </p:cNvPr>
          <p:cNvSpPr>
            <a:spLocks noEditPoints="1"/>
          </p:cNvSpPr>
          <p:nvPr/>
        </p:nvSpPr>
        <p:spPr bwMode="auto">
          <a:xfrm>
            <a:off x="680997" y="2673580"/>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7">
            <a:extLst>
              <a:ext uri="{FF2B5EF4-FFF2-40B4-BE49-F238E27FC236}">
                <a16:creationId xmlns:a16="http://schemas.microsoft.com/office/drawing/2014/main" id="{9F6B2EB7-D520-404E-9A71-5B67A0DEDC2D}"/>
              </a:ext>
            </a:extLst>
          </p:cNvPr>
          <p:cNvSpPr>
            <a:spLocks noEditPoints="1"/>
          </p:cNvSpPr>
          <p:nvPr/>
        </p:nvSpPr>
        <p:spPr bwMode="auto">
          <a:xfrm>
            <a:off x="2161254" y="2495513"/>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8">
            <a:extLst>
              <a:ext uri="{FF2B5EF4-FFF2-40B4-BE49-F238E27FC236}">
                <a16:creationId xmlns:a16="http://schemas.microsoft.com/office/drawing/2014/main" id="{F23829BF-E8B5-4F8B-B40B-73220AA5643D}"/>
              </a:ext>
            </a:extLst>
          </p:cNvPr>
          <p:cNvSpPr>
            <a:spLocks noEditPoints="1"/>
          </p:cNvSpPr>
          <p:nvPr/>
        </p:nvSpPr>
        <p:spPr bwMode="auto">
          <a:xfrm>
            <a:off x="2112559" y="2673580"/>
            <a:ext cx="253556" cy="331736"/>
          </a:xfrm>
          <a:custGeom>
            <a:avLst/>
            <a:gdLst>
              <a:gd name="T0" fmla="*/ 55 w 79"/>
              <a:gd name="T1" fmla="*/ 104 h 104"/>
              <a:gd name="T2" fmla="*/ 23 w 79"/>
              <a:gd name="T3" fmla="*/ 104 h 104"/>
              <a:gd name="T4" fmla="*/ 23 w 79"/>
              <a:gd name="T5" fmla="*/ 62 h 104"/>
              <a:gd name="T6" fmla="*/ 0 w 79"/>
              <a:gd name="T7" fmla="*/ 4 h 104"/>
              <a:gd name="T8" fmla="*/ 0 w 79"/>
              <a:gd name="T9" fmla="*/ 0 h 104"/>
              <a:gd name="T10" fmla="*/ 79 w 79"/>
              <a:gd name="T11" fmla="*/ 0 h 104"/>
              <a:gd name="T12" fmla="*/ 79 w 79"/>
              <a:gd name="T13" fmla="*/ 4 h 104"/>
              <a:gd name="T14" fmla="*/ 55 w 79"/>
              <a:gd name="T15" fmla="*/ 62 h 104"/>
              <a:gd name="T16" fmla="*/ 55 w 79"/>
              <a:gd name="T17" fmla="*/ 104 h 104"/>
              <a:gd name="T18" fmla="*/ 31 w 79"/>
              <a:gd name="T19" fmla="*/ 96 h 104"/>
              <a:gd name="T20" fmla="*/ 47 w 79"/>
              <a:gd name="T21" fmla="*/ 96 h 104"/>
              <a:gd name="T22" fmla="*/ 47 w 79"/>
              <a:gd name="T23" fmla="*/ 56 h 104"/>
              <a:gd name="T24" fmla="*/ 50 w 79"/>
              <a:gd name="T25" fmla="*/ 55 h 104"/>
              <a:gd name="T26" fmla="*/ 71 w 79"/>
              <a:gd name="T27" fmla="*/ 8 h 104"/>
              <a:gd name="T28" fmla="*/ 8 w 79"/>
              <a:gd name="T29" fmla="*/ 8 h 104"/>
              <a:gd name="T30" fmla="*/ 28 w 79"/>
              <a:gd name="T31" fmla="*/ 55 h 104"/>
              <a:gd name="T32" fmla="*/ 31 w 79"/>
              <a:gd name="T33" fmla="*/ 56 h 104"/>
              <a:gd name="T34" fmla="*/ 31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5" y="104"/>
                </a:moveTo>
                <a:cubicBezTo>
                  <a:pt x="23" y="104"/>
                  <a:pt x="23" y="104"/>
                  <a:pt x="23" y="104"/>
                </a:cubicBezTo>
                <a:cubicBezTo>
                  <a:pt x="23" y="62"/>
                  <a:pt x="23" y="62"/>
                  <a:pt x="23" y="62"/>
                </a:cubicBezTo>
                <a:cubicBezTo>
                  <a:pt x="2" y="55"/>
                  <a:pt x="0" y="29"/>
                  <a:pt x="0" y="4"/>
                </a:cubicBezTo>
                <a:cubicBezTo>
                  <a:pt x="0" y="0"/>
                  <a:pt x="0" y="0"/>
                  <a:pt x="0" y="0"/>
                </a:cubicBezTo>
                <a:cubicBezTo>
                  <a:pt x="79" y="0"/>
                  <a:pt x="79" y="0"/>
                  <a:pt x="79" y="0"/>
                </a:cubicBezTo>
                <a:cubicBezTo>
                  <a:pt x="79" y="4"/>
                  <a:pt x="79" y="4"/>
                  <a:pt x="79" y="4"/>
                </a:cubicBezTo>
                <a:cubicBezTo>
                  <a:pt x="79" y="29"/>
                  <a:pt x="77" y="55"/>
                  <a:pt x="55" y="62"/>
                </a:cubicBezTo>
                <a:lnTo>
                  <a:pt x="55" y="104"/>
                </a:lnTo>
                <a:close/>
                <a:moveTo>
                  <a:pt x="31" y="96"/>
                </a:moveTo>
                <a:cubicBezTo>
                  <a:pt x="47" y="96"/>
                  <a:pt x="47" y="96"/>
                  <a:pt x="47" y="96"/>
                </a:cubicBezTo>
                <a:cubicBezTo>
                  <a:pt x="47" y="56"/>
                  <a:pt x="47" y="56"/>
                  <a:pt x="47" y="56"/>
                </a:cubicBezTo>
                <a:cubicBezTo>
                  <a:pt x="50" y="55"/>
                  <a:pt x="50" y="55"/>
                  <a:pt x="50" y="55"/>
                </a:cubicBezTo>
                <a:cubicBezTo>
                  <a:pt x="67" y="52"/>
                  <a:pt x="71" y="35"/>
                  <a:pt x="71" y="8"/>
                </a:cubicBezTo>
                <a:cubicBezTo>
                  <a:pt x="8" y="8"/>
                  <a:pt x="8" y="8"/>
                  <a:pt x="8" y="8"/>
                </a:cubicBezTo>
                <a:cubicBezTo>
                  <a:pt x="9" y="35"/>
                  <a:pt x="12" y="52"/>
                  <a:pt x="28" y="55"/>
                </a:cubicBezTo>
                <a:cubicBezTo>
                  <a:pt x="31" y="56"/>
                  <a:pt x="31" y="56"/>
                  <a:pt x="31" y="56"/>
                </a:cubicBezTo>
                <a:lnTo>
                  <a:pt x="31" y="96"/>
                </a:ln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1">
            <a:extLst>
              <a:ext uri="{FF2B5EF4-FFF2-40B4-BE49-F238E27FC236}">
                <a16:creationId xmlns:a16="http://schemas.microsoft.com/office/drawing/2014/main" id="{981C546E-6195-440A-9AC8-5DF39326EE93}"/>
              </a:ext>
            </a:extLst>
          </p:cNvPr>
          <p:cNvSpPr>
            <a:spLocks noEditPoints="1"/>
          </p:cNvSpPr>
          <p:nvPr/>
        </p:nvSpPr>
        <p:spPr bwMode="auto">
          <a:xfrm>
            <a:off x="1694482" y="2495513"/>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2">
            <a:extLst>
              <a:ext uri="{FF2B5EF4-FFF2-40B4-BE49-F238E27FC236}">
                <a16:creationId xmlns:a16="http://schemas.microsoft.com/office/drawing/2014/main" id="{72E5765E-9A6E-48D2-B9B4-BBA62FCE2B43}"/>
              </a:ext>
            </a:extLst>
          </p:cNvPr>
          <p:cNvSpPr>
            <a:spLocks noEditPoints="1"/>
          </p:cNvSpPr>
          <p:nvPr/>
        </p:nvSpPr>
        <p:spPr bwMode="auto">
          <a:xfrm>
            <a:off x="1643866" y="2673580"/>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1">
            <a:extLst>
              <a:ext uri="{FF2B5EF4-FFF2-40B4-BE49-F238E27FC236}">
                <a16:creationId xmlns:a16="http://schemas.microsoft.com/office/drawing/2014/main" id="{EFB501BA-994A-4BBB-AABB-56C69D2F025F}"/>
              </a:ext>
            </a:extLst>
          </p:cNvPr>
          <p:cNvSpPr>
            <a:spLocks noEditPoints="1"/>
          </p:cNvSpPr>
          <p:nvPr/>
        </p:nvSpPr>
        <p:spPr bwMode="auto">
          <a:xfrm>
            <a:off x="2644668" y="2495513"/>
            <a:ext cx="154246" cy="154246"/>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69741FF8-8E97-4EB2-AA66-CFC787205B5D}"/>
              </a:ext>
            </a:extLst>
          </p:cNvPr>
          <p:cNvSpPr>
            <a:spLocks noEditPoints="1"/>
          </p:cNvSpPr>
          <p:nvPr/>
        </p:nvSpPr>
        <p:spPr bwMode="auto">
          <a:xfrm>
            <a:off x="2594052" y="2673580"/>
            <a:ext cx="253556" cy="331736"/>
          </a:xfrm>
          <a:custGeom>
            <a:avLst/>
            <a:gdLst>
              <a:gd name="T0" fmla="*/ 56 w 79"/>
              <a:gd name="T1" fmla="*/ 104 h 104"/>
              <a:gd name="T2" fmla="*/ 24 w 79"/>
              <a:gd name="T3" fmla="*/ 104 h 104"/>
              <a:gd name="T4" fmla="*/ 24 w 79"/>
              <a:gd name="T5" fmla="*/ 63 h 104"/>
              <a:gd name="T6" fmla="*/ 0 w 79"/>
              <a:gd name="T7" fmla="*/ 4 h 104"/>
              <a:gd name="T8" fmla="*/ 0 w 79"/>
              <a:gd name="T9" fmla="*/ 0 h 104"/>
              <a:gd name="T10" fmla="*/ 79 w 79"/>
              <a:gd name="T11" fmla="*/ 0 h 104"/>
              <a:gd name="T12" fmla="*/ 79 w 79"/>
              <a:gd name="T13" fmla="*/ 4 h 104"/>
              <a:gd name="T14" fmla="*/ 56 w 79"/>
              <a:gd name="T15" fmla="*/ 63 h 104"/>
              <a:gd name="T16" fmla="*/ 56 w 79"/>
              <a:gd name="T17" fmla="*/ 104 h 104"/>
              <a:gd name="T18" fmla="*/ 32 w 79"/>
              <a:gd name="T19" fmla="*/ 96 h 104"/>
              <a:gd name="T20" fmla="*/ 48 w 79"/>
              <a:gd name="T21" fmla="*/ 96 h 104"/>
              <a:gd name="T22" fmla="*/ 48 w 79"/>
              <a:gd name="T23" fmla="*/ 57 h 104"/>
              <a:gd name="T24" fmla="*/ 51 w 79"/>
              <a:gd name="T25" fmla="*/ 56 h 104"/>
              <a:gd name="T26" fmla="*/ 71 w 79"/>
              <a:gd name="T27" fmla="*/ 8 h 104"/>
              <a:gd name="T28" fmla="*/ 8 w 79"/>
              <a:gd name="T29" fmla="*/ 8 h 104"/>
              <a:gd name="T30" fmla="*/ 29 w 79"/>
              <a:gd name="T31" fmla="*/ 56 h 104"/>
              <a:gd name="T32" fmla="*/ 32 w 79"/>
              <a:gd name="T33" fmla="*/ 57 h 104"/>
              <a:gd name="T34" fmla="*/ 32 w 79"/>
              <a:gd name="T3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104">
                <a:moveTo>
                  <a:pt x="56" y="104"/>
                </a:moveTo>
                <a:cubicBezTo>
                  <a:pt x="24" y="104"/>
                  <a:pt x="24" y="104"/>
                  <a:pt x="24" y="104"/>
                </a:cubicBezTo>
                <a:cubicBezTo>
                  <a:pt x="24" y="63"/>
                  <a:pt x="24" y="63"/>
                  <a:pt x="24" y="63"/>
                </a:cubicBezTo>
                <a:cubicBezTo>
                  <a:pt x="3" y="56"/>
                  <a:pt x="0" y="28"/>
                  <a:pt x="0" y="4"/>
                </a:cubicBezTo>
                <a:cubicBezTo>
                  <a:pt x="0" y="0"/>
                  <a:pt x="0" y="0"/>
                  <a:pt x="0" y="0"/>
                </a:cubicBezTo>
                <a:cubicBezTo>
                  <a:pt x="79" y="0"/>
                  <a:pt x="79" y="0"/>
                  <a:pt x="79" y="0"/>
                </a:cubicBezTo>
                <a:cubicBezTo>
                  <a:pt x="79" y="4"/>
                  <a:pt x="79" y="4"/>
                  <a:pt x="79" y="4"/>
                </a:cubicBezTo>
                <a:cubicBezTo>
                  <a:pt x="79" y="27"/>
                  <a:pt x="79" y="56"/>
                  <a:pt x="56" y="63"/>
                </a:cubicBezTo>
                <a:lnTo>
                  <a:pt x="56" y="104"/>
                </a:lnTo>
                <a:close/>
                <a:moveTo>
                  <a:pt x="32" y="96"/>
                </a:moveTo>
                <a:cubicBezTo>
                  <a:pt x="48" y="96"/>
                  <a:pt x="48" y="96"/>
                  <a:pt x="48" y="96"/>
                </a:cubicBezTo>
                <a:cubicBezTo>
                  <a:pt x="48" y="57"/>
                  <a:pt x="48" y="57"/>
                  <a:pt x="48" y="57"/>
                </a:cubicBezTo>
                <a:cubicBezTo>
                  <a:pt x="51" y="56"/>
                  <a:pt x="51" y="56"/>
                  <a:pt x="51" y="56"/>
                </a:cubicBezTo>
                <a:cubicBezTo>
                  <a:pt x="68" y="52"/>
                  <a:pt x="70" y="33"/>
                  <a:pt x="71" y="8"/>
                </a:cubicBezTo>
                <a:cubicBezTo>
                  <a:pt x="8" y="8"/>
                  <a:pt x="8" y="8"/>
                  <a:pt x="8" y="8"/>
                </a:cubicBezTo>
                <a:cubicBezTo>
                  <a:pt x="9" y="38"/>
                  <a:pt x="15" y="53"/>
                  <a:pt x="29" y="56"/>
                </a:cubicBezTo>
                <a:cubicBezTo>
                  <a:pt x="32" y="57"/>
                  <a:pt x="32" y="57"/>
                  <a:pt x="32" y="57"/>
                </a:cubicBezTo>
                <a:lnTo>
                  <a:pt x="32" y="96"/>
                </a:lnTo>
                <a:close/>
              </a:path>
            </a:pathLst>
          </a:custGeom>
          <a:solidFill>
            <a:schemeClr val="bg1">
              <a:lumMod val="6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75137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22B5-D76C-4FB9-9050-6441474B0124}"/>
              </a:ext>
            </a:extLst>
          </p:cNvPr>
          <p:cNvSpPr>
            <a:spLocks noGrp="1"/>
          </p:cNvSpPr>
          <p:nvPr>
            <p:ph type="title"/>
          </p:nvPr>
        </p:nvSpPr>
        <p:spPr/>
        <p:txBody>
          <a:bodyPr/>
          <a:lstStyle/>
          <a:p>
            <a:r>
              <a:rPr lang="en-US" b="0" i="0">
                <a:effectLst/>
              </a:rPr>
              <a:t>Decision support can help you save on the cost of benefits</a:t>
            </a:r>
            <a:endParaRPr lang="en-US"/>
          </a:p>
        </p:txBody>
      </p:sp>
      <p:sp>
        <p:nvSpPr>
          <p:cNvPr id="3" name="Slide Number Placeholder 2">
            <a:extLst>
              <a:ext uri="{FF2B5EF4-FFF2-40B4-BE49-F238E27FC236}">
                <a16:creationId xmlns:a16="http://schemas.microsoft.com/office/drawing/2014/main" id="{5CAD5F19-2F0C-4E75-84FD-83D9A31153E5}"/>
              </a:ext>
            </a:extLst>
          </p:cNvPr>
          <p:cNvSpPr>
            <a:spLocks noGrp="1"/>
          </p:cNvSpPr>
          <p:nvPr>
            <p:ph type="sldNum" sz="quarter" idx="4"/>
          </p:nvPr>
        </p:nvSpPr>
        <p:spPr/>
        <p:txBody>
          <a:bodyPr/>
          <a:lstStyle/>
          <a:p>
            <a:fld id="{0C46E731-D52C-420E-B9A6-9FE86F5B321E}" type="slidenum">
              <a:rPr lang="en-US" smtClean="0"/>
              <a:pPr/>
              <a:t>6</a:t>
            </a:fld>
            <a:endParaRPr lang="en-US"/>
          </a:p>
        </p:txBody>
      </p:sp>
      <p:sp>
        <p:nvSpPr>
          <p:cNvPr id="16" name="TextBox 15">
            <a:extLst>
              <a:ext uri="{FF2B5EF4-FFF2-40B4-BE49-F238E27FC236}">
                <a16:creationId xmlns:a16="http://schemas.microsoft.com/office/drawing/2014/main" id="{A9B58E1E-BEBD-48FD-9468-B363FE162ED0}"/>
              </a:ext>
            </a:extLst>
          </p:cNvPr>
          <p:cNvSpPr txBox="1"/>
          <p:nvPr/>
        </p:nvSpPr>
        <p:spPr>
          <a:xfrm>
            <a:off x="322855" y="4764594"/>
            <a:ext cx="8597625" cy="307777"/>
          </a:xfrm>
          <a:prstGeom prst="rect">
            <a:avLst/>
          </a:prstGeom>
          <a:noFill/>
        </p:spPr>
        <p:txBody>
          <a:bodyPr wrap="square">
            <a:spAutoFit/>
          </a:bodyPr>
          <a:lstStyle/>
          <a:p>
            <a:r>
              <a:rPr lang="en-US" sz="700" b="0" i="0">
                <a:solidFill>
                  <a:schemeClr val="bg1">
                    <a:lumMod val="65000"/>
                  </a:schemeClr>
                </a:solidFill>
                <a:effectLst/>
              </a:rPr>
              <a:t>Based on Fidelity </a:t>
            </a:r>
            <a:r>
              <a:rPr lang="en-US" sz="700" b="0" i="0" err="1">
                <a:solidFill>
                  <a:schemeClr val="bg1">
                    <a:lumMod val="65000"/>
                  </a:schemeClr>
                </a:solidFill>
                <a:effectLst/>
              </a:rPr>
              <a:t>recordkept</a:t>
            </a:r>
            <a:r>
              <a:rPr lang="en-US" sz="700" b="0" i="0">
                <a:solidFill>
                  <a:schemeClr val="bg1">
                    <a:lumMod val="65000"/>
                  </a:schemeClr>
                </a:solidFill>
                <a:effectLst/>
              </a:rPr>
              <a:t> data through December 31, 2021, for those eligible to use the Fidelity proprietary decision support tool. Percentage based on number of eligible employees who selected the medical plan recommended. </a:t>
            </a:r>
            <a:endParaRPr lang="en-US" sz="700">
              <a:solidFill>
                <a:schemeClr val="bg1">
                  <a:lumMod val="65000"/>
                </a:schemeClr>
              </a:solidFill>
            </a:endParaRPr>
          </a:p>
        </p:txBody>
      </p:sp>
      <p:sp>
        <p:nvSpPr>
          <p:cNvPr id="14" name="TextBox 13">
            <a:extLst>
              <a:ext uri="{FF2B5EF4-FFF2-40B4-BE49-F238E27FC236}">
                <a16:creationId xmlns:a16="http://schemas.microsoft.com/office/drawing/2014/main" id="{5D1DF925-D9CF-4991-93D2-21C6F1620200}"/>
              </a:ext>
            </a:extLst>
          </p:cNvPr>
          <p:cNvSpPr txBox="1"/>
          <p:nvPr/>
        </p:nvSpPr>
        <p:spPr>
          <a:xfrm>
            <a:off x="295570" y="3618497"/>
            <a:ext cx="8930206" cy="1431647"/>
          </a:xfrm>
          <a:prstGeom prst="rect">
            <a:avLst/>
          </a:prstGeom>
          <a:noFill/>
        </p:spPr>
        <p:txBody>
          <a:bodyPr wrap="square" rtlCol="0">
            <a:noAutofit/>
          </a:bodyPr>
          <a:lstStyle/>
          <a:p>
            <a:r>
              <a:rPr lang="en-US" sz="2400" b="1">
                <a:solidFill>
                  <a:schemeClr val="accent2"/>
                </a:solidFill>
              </a:rPr>
              <a:t>59% of new enrollees </a:t>
            </a:r>
            <a:br>
              <a:rPr lang="en-US" b="1">
                <a:solidFill>
                  <a:schemeClr val="accent2"/>
                </a:solidFill>
              </a:rPr>
            </a:br>
            <a:r>
              <a:rPr lang="en-US"/>
              <a:t>selected the likely overall lowest-cost plan for them.</a:t>
            </a:r>
          </a:p>
        </p:txBody>
      </p:sp>
      <p:sp>
        <p:nvSpPr>
          <p:cNvPr id="10" name="TextBox 9">
            <a:extLst>
              <a:ext uri="{FF2B5EF4-FFF2-40B4-BE49-F238E27FC236}">
                <a16:creationId xmlns:a16="http://schemas.microsoft.com/office/drawing/2014/main" id="{C9ED49C2-0024-431A-A50D-95D0AA43EBAA}"/>
              </a:ext>
            </a:extLst>
          </p:cNvPr>
          <p:cNvSpPr txBox="1"/>
          <p:nvPr/>
        </p:nvSpPr>
        <p:spPr>
          <a:xfrm>
            <a:off x="335915" y="1170658"/>
            <a:ext cx="2102485" cy="369332"/>
          </a:xfrm>
          <a:prstGeom prst="rect">
            <a:avLst/>
          </a:prstGeom>
          <a:solidFill>
            <a:schemeClr val="accent2"/>
          </a:solidFill>
        </p:spPr>
        <p:txBody>
          <a:bodyPr wrap="square">
            <a:spAutoFit/>
          </a:bodyPr>
          <a:lstStyle/>
          <a:p>
            <a:pPr algn="l"/>
            <a:r>
              <a:rPr lang="en-US" b="1">
                <a:solidFill>
                  <a:schemeClr val="bg1"/>
                </a:solidFill>
              </a:rPr>
              <a:t>DID YOU KNOW?</a:t>
            </a:r>
          </a:p>
        </p:txBody>
      </p:sp>
      <p:sp>
        <p:nvSpPr>
          <p:cNvPr id="12" name="TextBox 11">
            <a:extLst>
              <a:ext uri="{FF2B5EF4-FFF2-40B4-BE49-F238E27FC236}">
                <a16:creationId xmlns:a16="http://schemas.microsoft.com/office/drawing/2014/main" id="{485B3B10-D725-403C-AA15-076D4C5B8523}"/>
              </a:ext>
            </a:extLst>
          </p:cNvPr>
          <p:cNvSpPr txBox="1"/>
          <p:nvPr/>
        </p:nvSpPr>
        <p:spPr>
          <a:xfrm>
            <a:off x="288136" y="1601640"/>
            <a:ext cx="5236550" cy="646331"/>
          </a:xfrm>
          <a:prstGeom prst="rect">
            <a:avLst/>
          </a:prstGeom>
          <a:noFill/>
        </p:spPr>
        <p:txBody>
          <a:bodyPr wrap="square">
            <a:spAutoFit/>
          </a:bodyPr>
          <a:lstStyle/>
          <a:p>
            <a:r>
              <a:rPr lang="en-US" sz="1800"/>
              <a:t>Our research has found that, when guided by a decision support tool at annual enrollment, </a:t>
            </a:r>
          </a:p>
        </p:txBody>
      </p:sp>
      <p:pic>
        <p:nvPicPr>
          <p:cNvPr id="9" name="Graphic 8" descr="Employee badge outline">
            <a:extLst>
              <a:ext uri="{FF2B5EF4-FFF2-40B4-BE49-F238E27FC236}">
                <a16:creationId xmlns:a16="http://schemas.microsoft.com/office/drawing/2014/main" id="{AB1F0F35-8C7A-4859-BA84-736325484E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784" y="2346830"/>
            <a:ext cx="679525" cy="679525"/>
          </a:xfrm>
          <a:prstGeom prst="rect">
            <a:avLst/>
          </a:prstGeom>
        </p:spPr>
      </p:pic>
      <p:pic>
        <p:nvPicPr>
          <p:cNvPr id="11" name="Graphic 10" descr="Employee badge outline">
            <a:extLst>
              <a:ext uri="{FF2B5EF4-FFF2-40B4-BE49-F238E27FC236}">
                <a16:creationId xmlns:a16="http://schemas.microsoft.com/office/drawing/2014/main" id="{7E404FEC-C21B-44B1-8857-578F68E430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6443" y="2346830"/>
            <a:ext cx="679525" cy="679525"/>
          </a:xfrm>
          <a:prstGeom prst="rect">
            <a:avLst/>
          </a:prstGeom>
        </p:spPr>
      </p:pic>
      <p:pic>
        <p:nvPicPr>
          <p:cNvPr id="13" name="Graphic 12" descr="Employee badge outline">
            <a:extLst>
              <a:ext uri="{FF2B5EF4-FFF2-40B4-BE49-F238E27FC236}">
                <a16:creationId xmlns:a16="http://schemas.microsoft.com/office/drawing/2014/main" id="{0EF224B0-7D91-4FF6-93F5-7D728AFDE0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2102" y="2346830"/>
            <a:ext cx="679525" cy="679525"/>
          </a:xfrm>
          <a:prstGeom prst="rect">
            <a:avLst/>
          </a:prstGeom>
        </p:spPr>
      </p:pic>
      <p:pic>
        <p:nvPicPr>
          <p:cNvPr id="17" name="Graphic 16" descr="Employee badge outline">
            <a:extLst>
              <a:ext uri="{FF2B5EF4-FFF2-40B4-BE49-F238E27FC236}">
                <a16:creationId xmlns:a16="http://schemas.microsoft.com/office/drawing/2014/main" id="{862B685F-D517-4DD4-9A57-7982B8C113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87761" y="2346830"/>
            <a:ext cx="694960" cy="679525"/>
          </a:xfrm>
          <a:prstGeom prst="rect">
            <a:avLst/>
          </a:prstGeom>
        </p:spPr>
      </p:pic>
      <p:pic>
        <p:nvPicPr>
          <p:cNvPr id="18" name="Graphic 17" descr="Employee badge outline">
            <a:extLst>
              <a:ext uri="{FF2B5EF4-FFF2-40B4-BE49-F238E27FC236}">
                <a16:creationId xmlns:a16="http://schemas.microsoft.com/office/drawing/2014/main" id="{9EE4D932-9CFF-4F71-8ACA-8BAA2BD7B7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58855" y="2346830"/>
            <a:ext cx="694960" cy="679525"/>
          </a:xfrm>
          <a:prstGeom prst="rect">
            <a:avLst/>
          </a:prstGeom>
        </p:spPr>
      </p:pic>
      <p:pic>
        <p:nvPicPr>
          <p:cNvPr id="24" name="Graphic 23" descr="Employee badge outline">
            <a:extLst>
              <a:ext uri="{FF2B5EF4-FFF2-40B4-BE49-F238E27FC236}">
                <a16:creationId xmlns:a16="http://schemas.microsoft.com/office/drawing/2014/main" id="{858B8A69-3A66-4CC7-A330-5909C9F765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784" y="2925070"/>
            <a:ext cx="679525" cy="679525"/>
          </a:xfrm>
          <a:prstGeom prst="rect">
            <a:avLst/>
          </a:prstGeom>
        </p:spPr>
      </p:pic>
      <p:pic>
        <p:nvPicPr>
          <p:cNvPr id="25" name="Graphic 24" descr="Employee badge outline">
            <a:extLst>
              <a:ext uri="{FF2B5EF4-FFF2-40B4-BE49-F238E27FC236}">
                <a16:creationId xmlns:a16="http://schemas.microsoft.com/office/drawing/2014/main" id="{FF32C9E5-D8CC-4406-A6BB-7D5035F6D7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6443" y="2925070"/>
            <a:ext cx="679525" cy="679525"/>
          </a:xfrm>
          <a:prstGeom prst="rect">
            <a:avLst/>
          </a:prstGeom>
        </p:spPr>
      </p:pic>
      <p:pic>
        <p:nvPicPr>
          <p:cNvPr id="26" name="Graphic 25" descr="Employee badge outline">
            <a:extLst>
              <a:ext uri="{FF2B5EF4-FFF2-40B4-BE49-F238E27FC236}">
                <a16:creationId xmlns:a16="http://schemas.microsoft.com/office/drawing/2014/main" id="{E3F998F7-B3BC-481F-BC84-A41FAC588E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32102" y="2925070"/>
            <a:ext cx="679525" cy="679525"/>
          </a:xfrm>
          <a:prstGeom prst="rect">
            <a:avLst/>
          </a:prstGeom>
        </p:spPr>
      </p:pic>
      <p:pic>
        <p:nvPicPr>
          <p:cNvPr id="27" name="Graphic 26" descr="Employee badge outline">
            <a:extLst>
              <a:ext uri="{FF2B5EF4-FFF2-40B4-BE49-F238E27FC236}">
                <a16:creationId xmlns:a16="http://schemas.microsoft.com/office/drawing/2014/main" id="{FBA09296-1907-43C9-A7A3-46F82622B6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87761" y="2925070"/>
            <a:ext cx="694960" cy="679525"/>
          </a:xfrm>
          <a:prstGeom prst="rect">
            <a:avLst/>
          </a:prstGeom>
        </p:spPr>
      </p:pic>
      <p:pic>
        <p:nvPicPr>
          <p:cNvPr id="28" name="Graphic 27" descr="Employee badge outline">
            <a:extLst>
              <a:ext uri="{FF2B5EF4-FFF2-40B4-BE49-F238E27FC236}">
                <a16:creationId xmlns:a16="http://schemas.microsoft.com/office/drawing/2014/main" id="{AABC6A37-E2FE-4903-9A6A-237383BAE5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58855" y="2925070"/>
            <a:ext cx="694960" cy="679525"/>
          </a:xfrm>
          <a:prstGeom prst="rect">
            <a:avLst/>
          </a:prstGeom>
        </p:spPr>
      </p:pic>
    </p:spTree>
    <p:extLst>
      <p:ext uri="{BB962C8B-B14F-4D97-AF65-F5344CB8AC3E}">
        <p14:creationId xmlns:p14="http://schemas.microsoft.com/office/powerpoint/2010/main" val="163010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9362-8D46-43B3-8E99-7518B695F9FA}"/>
              </a:ext>
            </a:extLst>
          </p:cNvPr>
          <p:cNvSpPr>
            <a:spLocks noGrp="1"/>
          </p:cNvSpPr>
          <p:nvPr>
            <p:ph type="title"/>
          </p:nvPr>
        </p:nvSpPr>
        <p:spPr>
          <a:xfrm>
            <a:off x="295570" y="252158"/>
            <a:ext cx="8523174" cy="754296"/>
          </a:xfrm>
        </p:spPr>
        <p:txBody>
          <a:bodyPr/>
          <a:lstStyle/>
          <a:p>
            <a:pPr>
              <a:lnSpc>
                <a:spcPct val="100000"/>
              </a:lnSpc>
            </a:pPr>
            <a:r>
              <a:rPr lang="en-US"/>
              <a:t>Make sure you understand what’s covered by your plan so you can take advantage of your benefits</a:t>
            </a:r>
          </a:p>
        </p:txBody>
      </p:sp>
      <p:sp>
        <p:nvSpPr>
          <p:cNvPr id="3" name="Slide Number Placeholder 2">
            <a:extLst>
              <a:ext uri="{FF2B5EF4-FFF2-40B4-BE49-F238E27FC236}">
                <a16:creationId xmlns:a16="http://schemas.microsoft.com/office/drawing/2014/main" id="{8D9D70F7-48EA-4D6C-98E8-351C592DCF1A}"/>
              </a:ext>
            </a:extLst>
          </p:cNvPr>
          <p:cNvSpPr>
            <a:spLocks noGrp="1"/>
          </p:cNvSpPr>
          <p:nvPr>
            <p:ph type="sldNum" sz="quarter" idx="4"/>
          </p:nvPr>
        </p:nvSpPr>
        <p:spPr>
          <a:xfrm>
            <a:off x="-68740" y="4804091"/>
            <a:ext cx="465972" cy="273844"/>
          </a:xfrm>
        </p:spPr>
        <p:txBody>
          <a:bodyPr/>
          <a:lstStyle/>
          <a:p>
            <a:fld id="{0C46E731-D52C-420E-B9A6-9FE86F5B321E}" type="slidenum">
              <a:rPr lang="en-US" smtClean="0"/>
              <a:pPr/>
              <a:t>7</a:t>
            </a:fld>
            <a:endParaRPr lang="en-US"/>
          </a:p>
        </p:txBody>
      </p:sp>
      <p:sp>
        <p:nvSpPr>
          <p:cNvPr id="12" name="TextBox 11">
            <a:extLst>
              <a:ext uri="{FF2B5EF4-FFF2-40B4-BE49-F238E27FC236}">
                <a16:creationId xmlns:a16="http://schemas.microsoft.com/office/drawing/2014/main" id="{9C9D7420-D050-4AC8-8CC6-749180D290EE}"/>
              </a:ext>
            </a:extLst>
          </p:cNvPr>
          <p:cNvSpPr txBox="1"/>
          <p:nvPr/>
        </p:nvSpPr>
        <p:spPr>
          <a:xfrm>
            <a:off x="295275" y="1744396"/>
            <a:ext cx="8512810" cy="1323439"/>
          </a:xfrm>
          <a:prstGeom prst="rect">
            <a:avLst/>
          </a:prstGeom>
          <a:noFill/>
        </p:spPr>
        <p:txBody>
          <a:bodyPr wrap="square">
            <a:spAutoFit/>
          </a:bodyPr>
          <a:lstStyle/>
          <a:p>
            <a:pPr algn="l"/>
            <a:endParaRPr lang="en-US" sz="2000" dirty="0"/>
          </a:p>
          <a:p>
            <a:pPr algn="l"/>
            <a:r>
              <a:rPr lang="en-US" sz="2000" b="1" dirty="0">
                <a:solidFill>
                  <a:schemeClr val="accent6">
                    <a:lumMod val="75000"/>
                  </a:schemeClr>
                </a:solidFill>
              </a:rPr>
              <a:t>Some care that employees skip </a:t>
            </a:r>
            <a:r>
              <a:rPr lang="en-US" sz="2000" dirty="0"/>
              <a:t>because of cost—such as preventive screenings, annual visits, and immunizations—</a:t>
            </a:r>
            <a:r>
              <a:rPr lang="en-US" sz="2000" b="1" dirty="0">
                <a:solidFill>
                  <a:schemeClr val="accent6">
                    <a:lumMod val="75000"/>
                  </a:schemeClr>
                </a:solidFill>
              </a:rPr>
              <a:t>is, in fact, covered at no cost </a:t>
            </a:r>
            <a:r>
              <a:rPr lang="en-US" sz="2000" dirty="0"/>
              <a:t>under their plans.</a:t>
            </a:r>
          </a:p>
        </p:txBody>
      </p:sp>
      <p:sp>
        <p:nvSpPr>
          <p:cNvPr id="13" name="TextBox 12">
            <a:extLst>
              <a:ext uri="{FF2B5EF4-FFF2-40B4-BE49-F238E27FC236}">
                <a16:creationId xmlns:a16="http://schemas.microsoft.com/office/drawing/2014/main" id="{4F7C746E-D0A3-4CBB-B850-6226928F0718}"/>
              </a:ext>
            </a:extLst>
          </p:cNvPr>
          <p:cNvSpPr txBox="1"/>
          <p:nvPr/>
        </p:nvSpPr>
        <p:spPr>
          <a:xfrm>
            <a:off x="426192" y="4844513"/>
            <a:ext cx="8848430" cy="200055"/>
          </a:xfrm>
          <a:prstGeom prst="rect">
            <a:avLst/>
          </a:prstGeom>
          <a:noFill/>
        </p:spPr>
        <p:txBody>
          <a:bodyPr wrap="square">
            <a:spAutoFit/>
          </a:bodyPr>
          <a:lstStyle/>
          <a:p>
            <a:r>
              <a:rPr lang="en-US" sz="700" b="0" i="0">
                <a:solidFill>
                  <a:schemeClr val="bg1">
                    <a:lumMod val="65000"/>
                  </a:schemeClr>
                </a:solidFill>
                <a:effectLst/>
                <a:latin typeface="+mj-lt"/>
              </a:rPr>
              <a:t>Fidelity Investments, “Paying for Health Care: How Employers Can Better Support Their Employees’ Health Care Spending,” April 29, 2022.</a:t>
            </a:r>
            <a:endParaRPr lang="en-US" sz="700">
              <a:solidFill>
                <a:schemeClr val="bg1">
                  <a:lumMod val="65000"/>
                </a:schemeClr>
              </a:solidFill>
              <a:latin typeface="+mj-lt"/>
            </a:endParaRPr>
          </a:p>
        </p:txBody>
      </p:sp>
      <p:sp>
        <p:nvSpPr>
          <p:cNvPr id="17" name="TextBox 16">
            <a:extLst>
              <a:ext uri="{FF2B5EF4-FFF2-40B4-BE49-F238E27FC236}">
                <a16:creationId xmlns:a16="http://schemas.microsoft.com/office/drawing/2014/main" id="{D54A58BD-1434-4067-ACEF-8962EC5950FE}"/>
              </a:ext>
            </a:extLst>
          </p:cNvPr>
          <p:cNvSpPr txBox="1"/>
          <p:nvPr/>
        </p:nvSpPr>
        <p:spPr>
          <a:xfrm>
            <a:off x="335915" y="1497759"/>
            <a:ext cx="2102485" cy="369332"/>
          </a:xfrm>
          <a:prstGeom prst="rect">
            <a:avLst/>
          </a:prstGeom>
          <a:solidFill>
            <a:schemeClr val="accent6">
              <a:lumMod val="75000"/>
            </a:schemeClr>
          </a:solidFill>
        </p:spPr>
        <p:txBody>
          <a:bodyPr wrap="square">
            <a:spAutoFit/>
          </a:bodyPr>
          <a:lstStyle/>
          <a:p>
            <a:pPr algn="l"/>
            <a:r>
              <a:rPr lang="en-US" b="1">
                <a:solidFill>
                  <a:schemeClr val="bg1"/>
                </a:solidFill>
              </a:rPr>
              <a:t>DID YOU KNOW?</a:t>
            </a:r>
          </a:p>
        </p:txBody>
      </p:sp>
    </p:spTree>
    <p:extLst>
      <p:ext uri="{BB962C8B-B14F-4D97-AF65-F5344CB8AC3E}">
        <p14:creationId xmlns:p14="http://schemas.microsoft.com/office/powerpoint/2010/main" val="54862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76F6736-1E8D-2B7D-CC6C-006E8221A8E4}"/>
              </a:ext>
            </a:extLst>
          </p:cNvPr>
          <p:cNvSpPr>
            <a:spLocks noGrp="1"/>
          </p:cNvSpPr>
          <p:nvPr>
            <p:ph type="title"/>
          </p:nvPr>
        </p:nvSpPr>
        <p:spPr>
          <a:xfrm>
            <a:off x="295570" y="252158"/>
            <a:ext cx="8523174" cy="754296"/>
          </a:xfrm>
        </p:spPr>
        <p:txBody>
          <a:bodyPr/>
          <a:lstStyle/>
          <a:p>
            <a:r>
              <a:rPr lang="en-US"/>
              <a:t>Questions to consider as you assess your upcoming needs</a:t>
            </a:r>
          </a:p>
        </p:txBody>
      </p:sp>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a:xfrm>
            <a:off x="-68740" y="4804091"/>
            <a:ext cx="465972" cy="273844"/>
          </a:xfrm>
        </p:spPr>
        <p:txBody>
          <a:bodyPr anchor="ctr">
            <a:normAutofit/>
          </a:bodyPr>
          <a:lstStyle/>
          <a:p>
            <a:fld id="{0C46E731-D52C-420E-B9A6-9FE86F5B321E}" type="slidenum">
              <a:rPr lang="en-US" smtClean="0"/>
              <a:pPr/>
              <a:t>8</a:t>
            </a:fld>
            <a:endParaRPr lang="en-US"/>
          </a:p>
        </p:txBody>
      </p:sp>
      <p:sp>
        <p:nvSpPr>
          <p:cNvPr id="5" name="TextBox 4">
            <a:extLst>
              <a:ext uri="{FF2B5EF4-FFF2-40B4-BE49-F238E27FC236}">
                <a16:creationId xmlns:a16="http://schemas.microsoft.com/office/drawing/2014/main" id="{4863FA14-D8ED-43BA-AB0F-9070E1055E8E}"/>
              </a:ext>
            </a:extLst>
          </p:cNvPr>
          <p:cNvSpPr txBox="1"/>
          <p:nvPr/>
        </p:nvSpPr>
        <p:spPr>
          <a:xfrm>
            <a:off x="492079" y="1058888"/>
            <a:ext cx="2065268" cy="978068"/>
          </a:xfrm>
          <a:prstGeom prst="rect">
            <a:avLst/>
          </a:prstGeom>
          <a:noFill/>
        </p:spPr>
        <p:txBody>
          <a:bodyPr wrap="square" rtlCol="0">
            <a:noAutofit/>
          </a:bodyPr>
          <a:lstStyle/>
          <a:p>
            <a:r>
              <a:rPr lang="en-US" sz="1200">
                <a:solidFill>
                  <a:schemeClr val="accent3"/>
                </a:solidFill>
              </a:rPr>
              <a:t>Do you anticipate that you’ll have a scheduled surgery this year (such as a hip or knee replacement)?</a:t>
            </a:r>
          </a:p>
        </p:txBody>
      </p:sp>
      <p:sp>
        <p:nvSpPr>
          <p:cNvPr id="7" name="TextBox 6">
            <a:extLst>
              <a:ext uri="{FF2B5EF4-FFF2-40B4-BE49-F238E27FC236}">
                <a16:creationId xmlns:a16="http://schemas.microsoft.com/office/drawing/2014/main" id="{8B03F479-9CC4-458C-AA23-723AA7F30316}"/>
              </a:ext>
            </a:extLst>
          </p:cNvPr>
          <p:cNvSpPr txBox="1"/>
          <p:nvPr/>
        </p:nvSpPr>
        <p:spPr>
          <a:xfrm>
            <a:off x="2971263" y="1058889"/>
            <a:ext cx="3452832" cy="1265212"/>
          </a:xfrm>
          <a:prstGeom prst="rect">
            <a:avLst/>
          </a:prstGeom>
          <a:noFill/>
        </p:spPr>
        <p:txBody>
          <a:bodyPr wrap="square" rtlCol="0">
            <a:noAutofit/>
          </a:bodyPr>
          <a:lstStyle/>
          <a:p>
            <a:r>
              <a:rPr lang="en-US" sz="1200">
                <a:solidFill>
                  <a:schemeClr val="accent3"/>
                </a:solidFill>
              </a:rPr>
              <a:t>If your or your family’s mental health needs have changed, have you checked the list of providers included in-network? Often, fewer providers are available for mental health than for other care, according to a Kaiser Family Foundation survey.*</a:t>
            </a:r>
            <a:endParaRPr lang="en-US" sz="1200" baseline="30000">
              <a:solidFill>
                <a:schemeClr val="accent3"/>
              </a:solidFill>
            </a:endParaRPr>
          </a:p>
        </p:txBody>
      </p:sp>
      <p:sp>
        <p:nvSpPr>
          <p:cNvPr id="8" name="TextBox 7">
            <a:extLst>
              <a:ext uri="{FF2B5EF4-FFF2-40B4-BE49-F238E27FC236}">
                <a16:creationId xmlns:a16="http://schemas.microsoft.com/office/drawing/2014/main" id="{84A1039B-A1D9-4D6D-8333-9C623ECFBFAB}"/>
              </a:ext>
            </a:extLst>
          </p:cNvPr>
          <p:cNvSpPr txBox="1"/>
          <p:nvPr/>
        </p:nvSpPr>
        <p:spPr>
          <a:xfrm>
            <a:off x="4941938" y="2515381"/>
            <a:ext cx="2297062" cy="491979"/>
          </a:xfrm>
          <a:prstGeom prst="rect">
            <a:avLst/>
          </a:prstGeom>
          <a:noFill/>
        </p:spPr>
        <p:txBody>
          <a:bodyPr wrap="square" rtlCol="0">
            <a:noAutofit/>
          </a:bodyPr>
          <a:lstStyle/>
          <a:p>
            <a:r>
              <a:rPr lang="en-US" sz="1200">
                <a:solidFill>
                  <a:schemeClr val="accent3"/>
                </a:solidFill>
              </a:rPr>
              <a:t>Did you have any unexpected health events last year?</a:t>
            </a:r>
          </a:p>
        </p:txBody>
      </p:sp>
      <p:sp>
        <p:nvSpPr>
          <p:cNvPr id="10" name="TextBox 9">
            <a:extLst>
              <a:ext uri="{FF2B5EF4-FFF2-40B4-BE49-F238E27FC236}">
                <a16:creationId xmlns:a16="http://schemas.microsoft.com/office/drawing/2014/main" id="{449C497B-1D5B-48EB-9762-8E4D4321E8BE}"/>
              </a:ext>
            </a:extLst>
          </p:cNvPr>
          <p:cNvSpPr txBox="1"/>
          <p:nvPr/>
        </p:nvSpPr>
        <p:spPr>
          <a:xfrm>
            <a:off x="1804540" y="2510843"/>
            <a:ext cx="2297062" cy="571924"/>
          </a:xfrm>
          <a:prstGeom prst="rect">
            <a:avLst/>
          </a:prstGeom>
          <a:noFill/>
        </p:spPr>
        <p:txBody>
          <a:bodyPr wrap="square" rtlCol="0">
            <a:noAutofit/>
          </a:bodyPr>
          <a:lstStyle/>
          <a:p>
            <a:r>
              <a:rPr lang="en-US" sz="1200">
                <a:solidFill>
                  <a:schemeClr val="accent3"/>
                </a:solidFill>
              </a:rPr>
              <a:t>Will your number of covered dependents change?</a:t>
            </a:r>
          </a:p>
        </p:txBody>
      </p:sp>
      <p:sp>
        <p:nvSpPr>
          <p:cNvPr id="11" name="TextBox 10">
            <a:extLst>
              <a:ext uri="{FF2B5EF4-FFF2-40B4-BE49-F238E27FC236}">
                <a16:creationId xmlns:a16="http://schemas.microsoft.com/office/drawing/2014/main" id="{906A3055-4AA2-4CD0-B9FB-1F05A5D07CD4}"/>
              </a:ext>
            </a:extLst>
          </p:cNvPr>
          <p:cNvSpPr txBox="1"/>
          <p:nvPr/>
        </p:nvSpPr>
        <p:spPr>
          <a:xfrm>
            <a:off x="188810" y="3503856"/>
            <a:ext cx="2670419" cy="1159584"/>
          </a:xfrm>
          <a:prstGeom prst="rect">
            <a:avLst/>
          </a:prstGeom>
          <a:noFill/>
        </p:spPr>
        <p:txBody>
          <a:bodyPr wrap="square" rtlCol="0">
            <a:noAutofit/>
          </a:bodyPr>
          <a:lstStyle/>
          <a:p>
            <a:r>
              <a:rPr lang="en-US" sz="1200">
                <a:solidFill>
                  <a:schemeClr val="accent3"/>
                </a:solidFill>
              </a:rPr>
              <a:t>If you take any regular medications, have you reviewed the plan’s medication list to determine if a brand or generic will be covered?</a:t>
            </a:r>
          </a:p>
        </p:txBody>
      </p:sp>
      <p:sp>
        <p:nvSpPr>
          <p:cNvPr id="12" name="TextBox 11">
            <a:extLst>
              <a:ext uri="{FF2B5EF4-FFF2-40B4-BE49-F238E27FC236}">
                <a16:creationId xmlns:a16="http://schemas.microsoft.com/office/drawing/2014/main" id="{B4F07A16-E413-4DCD-8053-4EE5609C80FD}"/>
              </a:ext>
            </a:extLst>
          </p:cNvPr>
          <p:cNvSpPr txBox="1"/>
          <p:nvPr/>
        </p:nvSpPr>
        <p:spPr>
          <a:xfrm>
            <a:off x="3276397" y="3503856"/>
            <a:ext cx="2575729" cy="1091004"/>
          </a:xfrm>
          <a:prstGeom prst="rect">
            <a:avLst/>
          </a:prstGeom>
          <a:noFill/>
        </p:spPr>
        <p:txBody>
          <a:bodyPr wrap="square" rtlCol="0">
            <a:noAutofit/>
          </a:bodyPr>
          <a:lstStyle/>
          <a:p>
            <a:r>
              <a:rPr lang="en-US" sz="1200">
                <a:solidFill>
                  <a:schemeClr val="accent3"/>
                </a:solidFill>
              </a:rPr>
              <a:t>Has your employer expanded coverage for preventive services and chronic disease management (such as maintenance drugs)?</a:t>
            </a:r>
          </a:p>
        </p:txBody>
      </p:sp>
      <p:sp>
        <p:nvSpPr>
          <p:cNvPr id="13" name="TextBox 12">
            <a:extLst>
              <a:ext uri="{FF2B5EF4-FFF2-40B4-BE49-F238E27FC236}">
                <a16:creationId xmlns:a16="http://schemas.microsoft.com/office/drawing/2014/main" id="{65585B37-513D-49FE-BFEB-BBEA9D2F7498}"/>
              </a:ext>
            </a:extLst>
          </p:cNvPr>
          <p:cNvSpPr txBox="1"/>
          <p:nvPr/>
        </p:nvSpPr>
        <p:spPr>
          <a:xfrm>
            <a:off x="6747305" y="1058889"/>
            <a:ext cx="2172858" cy="856388"/>
          </a:xfrm>
          <a:prstGeom prst="rect">
            <a:avLst/>
          </a:prstGeom>
          <a:noFill/>
        </p:spPr>
        <p:txBody>
          <a:bodyPr wrap="square" rtlCol="0">
            <a:noAutofit/>
          </a:bodyPr>
          <a:lstStyle/>
          <a:p>
            <a:r>
              <a:rPr lang="en-US" sz="1200">
                <a:solidFill>
                  <a:schemeClr val="accent3"/>
                </a:solidFill>
              </a:rPr>
              <a:t>Do you anticipate any changes in your prescription drug utilization?</a:t>
            </a:r>
          </a:p>
        </p:txBody>
      </p:sp>
      <p:sp>
        <p:nvSpPr>
          <p:cNvPr id="14" name="TextBox 13">
            <a:extLst>
              <a:ext uri="{FF2B5EF4-FFF2-40B4-BE49-F238E27FC236}">
                <a16:creationId xmlns:a16="http://schemas.microsoft.com/office/drawing/2014/main" id="{ABB4B61E-9579-4249-84AA-27291A032B5E}"/>
              </a:ext>
            </a:extLst>
          </p:cNvPr>
          <p:cNvSpPr txBox="1"/>
          <p:nvPr/>
        </p:nvSpPr>
        <p:spPr>
          <a:xfrm>
            <a:off x="6314704" y="3503856"/>
            <a:ext cx="2670419" cy="1547300"/>
          </a:xfrm>
          <a:prstGeom prst="rect">
            <a:avLst/>
          </a:prstGeom>
          <a:noFill/>
        </p:spPr>
        <p:txBody>
          <a:bodyPr wrap="square" rtlCol="0">
            <a:noAutofit/>
          </a:bodyPr>
          <a:lstStyle/>
          <a:p>
            <a:r>
              <a:rPr lang="en-US" sz="1200">
                <a:solidFill>
                  <a:schemeClr val="accent3"/>
                </a:solidFill>
              </a:rPr>
              <a:t>If you had to pay the full deductible all at once—for example, if you had an unexpected, expensive health event—could you afford it?</a:t>
            </a:r>
          </a:p>
        </p:txBody>
      </p:sp>
      <p:sp>
        <p:nvSpPr>
          <p:cNvPr id="15" name="Half Frame 14">
            <a:extLst>
              <a:ext uri="{FF2B5EF4-FFF2-40B4-BE49-F238E27FC236}">
                <a16:creationId xmlns:a16="http://schemas.microsoft.com/office/drawing/2014/main" id="{A9F57FB4-14D6-4B34-9BCA-741D8B4D9295}"/>
              </a:ext>
            </a:extLst>
          </p:cNvPr>
          <p:cNvSpPr/>
          <p:nvPr/>
        </p:nvSpPr>
        <p:spPr>
          <a:xfrm>
            <a:off x="450934" y="987098"/>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18" name="Group 17">
            <a:extLst>
              <a:ext uri="{FF2B5EF4-FFF2-40B4-BE49-F238E27FC236}">
                <a16:creationId xmlns:a16="http://schemas.microsoft.com/office/drawing/2014/main" id="{375A109F-E208-442E-96ED-1B33BB4CA6B4}"/>
              </a:ext>
            </a:extLst>
          </p:cNvPr>
          <p:cNvGrpSpPr/>
          <p:nvPr/>
        </p:nvGrpSpPr>
        <p:grpSpPr>
          <a:xfrm>
            <a:off x="2188173" y="1574041"/>
            <a:ext cx="409814" cy="411669"/>
            <a:chOff x="2147533" y="1452121"/>
            <a:chExt cx="409814" cy="411669"/>
          </a:xfrm>
        </p:grpSpPr>
        <p:sp>
          <p:nvSpPr>
            <p:cNvPr id="16" name="Half Frame 15">
              <a:extLst>
                <a:ext uri="{FF2B5EF4-FFF2-40B4-BE49-F238E27FC236}">
                  <a16:creationId xmlns:a16="http://schemas.microsoft.com/office/drawing/2014/main" id="{A6E5C41A-29AE-4CEE-A0CE-6B366546CC70}"/>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17" name="Half Frame 16">
              <a:extLst>
                <a:ext uri="{FF2B5EF4-FFF2-40B4-BE49-F238E27FC236}">
                  <a16:creationId xmlns:a16="http://schemas.microsoft.com/office/drawing/2014/main" id="{B5328959-AAA7-4BA2-B145-BFF525FE331B}"/>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21" name="Half Frame 20">
            <a:extLst>
              <a:ext uri="{FF2B5EF4-FFF2-40B4-BE49-F238E27FC236}">
                <a16:creationId xmlns:a16="http://schemas.microsoft.com/office/drawing/2014/main" id="{C365BBDC-054C-4E84-8F94-37797474EB66}"/>
              </a:ext>
            </a:extLst>
          </p:cNvPr>
          <p:cNvSpPr/>
          <p:nvPr/>
        </p:nvSpPr>
        <p:spPr>
          <a:xfrm>
            <a:off x="2915868" y="987098"/>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22" name="Group 21">
            <a:extLst>
              <a:ext uri="{FF2B5EF4-FFF2-40B4-BE49-F238E27FC236}">
                <a16:creationId xmlns:a16="http://schemas.microsoft.com/office/drawing/2014/main" id="{45340B29-4289-4782-B083-3A831D48DBF2}"/>
              </a:ext>
            </a:extLst>
          </p:cNvPr>
          <p:cNvGrpSpPr/>
          <p:nvPr/>
        </p:nvGrpSpPr>
        <p:grpSpPr>
          <a:xfrm>
            <a:off x="5999307" y="1840741"/>
            <a:ext cx="409814" cy="411669"/>
            <a:chOff x="2147533" y="1452121"/>
            <a:chExt cx="409814" cy="411669"/>
          </a:xfrm>
        </p:grpSpPr>
        <p:sp>
          <p:nvSpPr>
            <p:cNvPr id="23" name="Half Frame 22">
              <a:extLst>
                <a:ext uri="{FF2B5EF4-FFF2-40B4-BE49-F238E27FC236}">
                  <a16:creationId xmlns:a16="http://schemas.microsoft.com/office/drawing/2014/main" id="{0FC341B8-C985-407C-91EC-F1B704D2BC11}"/>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24" name="Half Frame 23">
              <a:extLst>
                <a:ext uri="{FF2B5EF4-FFF2-40B4-BE49-F238E27FC236}">
                  <a16:creationId xmlns:a16="http://schemas.microsoft.com/office/drawing/2014/main" id="{5F6C5FC8-AD85-490E-B58E-272C173F40EA}"/>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25" name="Half Frame 24">
            <a:extLst>
              <a:ext uri="{FF2B5EF4-FFF2-40B4-BE49-F238E27FC236}">
                <a16:creationId xmlns:a16="http://schemas.microsoft.com/office/drawing/2014/main" id="{BD447FF9-D7B5-4483-85A0-9F5F414CBC70}"/>
              </a:ext>
            </a:extLst>
          </p:cNvPr>
          <p:cNvSpPr/>
          <p:nvPr/>
        </p:nvSpPr>
        <p:spPr>
          <a:xfrm>
            <a:off x="6716150" y="987098"/>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26" name="Group 25">
            <a:extLst>
              <a:ext uri="{FF2B5EF4-FFF2-40B4-BE49-F238E27FC236}">
                <a16:creationId xmlns:a16="http://schemas.microsoft.com/office/drawing/2014/main" id="{63776A0B-D7D8-4A4D-83B9-98CDA633FA3D}"/>
              </a:ext>
            </a:extLst>
          </p:cNvPr>
          <p:cNvGrpSpPr/>
          <p:nvPr/>
        </p:nvGrpSpPr>
        <p:grpSpPr>
          <a:xfrm>
            <a:off x="8575309" y="1322581"/>
            <a:ext cx="409814" cy="411669"/>
            <a:chOff x="2147533" y="1452121"/>
            <a:chExt cx="409814" cy="411669"/>
          </a:xfrm>
        </p:grpSpPr>
        <p:sp>
          <p:nvSpPr>
            <p:cNvPr id="27" name="Half Frame 26">
              <a:extLst>
                <a:ext uri="{FF2B5EF4-FFF2-40B4-BE49-F238E27FC236}">
                  <a16:creationId xmlns:a16="http://schemas.microsoft.com/office/drawing/2014/main" id="{0730F33E-6683-48FE-859A-55DC2C7B9F32}"/>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28" name="Half Frame 27">
              <a:extLst>
                <a:ext uri="{FF2B5EF4-FFF2-40B4-BE49-F238E27FC236}">
                  <a16:creationId xmlns:a16="http://schemas.microsoft.com/office/drawing/2014/main" id="{63DAF54B-D97D-427F-9D44-27E08678D97A}"/>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29" name="Half Frame 28">
            <a:extLst>
              <a:ext uri="{FF2B5EF4-FFF2-40B4-BE49-F238E27FC236}">
                <a16:creationId xmlns:a16="http://schemas.microsoft.com/office/drawing/2014/main" id="{8571D620-584E-497C-8844-6361F50FBC02}"/>
              </a:ext>
            </a:extLst>
          </p:cNvPr>
          <p:cNvSpPr/>
          <p:nvPr/>
        </p:nvSpPr>
        <p:spPr>
          <a:xfrm>
            <a:off x="1777139" y="2471962"/>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30" name="Group 29">
            <a:extLst>
              <a:ext uri="{FF2B5EF4-FFF2-40B4-BE49-F238E27FC236}">
                <a16:creationId xmlns:a16="http://schemas.microsoft.com/office/drawing/2014/main" id="{142CEEAA-C885-4D82-BDEE-069C177B3907}"/>
              </a:ext>
            </a:extLst>
          </p:cNvPr>
          <p:cNvGrpSpPr/>
          <p:nvPr/>
        </p:nvGrpSpPr>
        <p:grpSpPr>
          <a:xfrm>
            <a:off x="3671858" y="2632185"/>
            <a:ext cx="409814" cy="411669"/>
            <a:chOff x="2147533" y="1452121"/>
            <a:chExt cx="409814" cy="411669"/>
          </a:xfrm>
        </p:grpSpPr>
        <p:sp>
          <p:nvSpPr>
            <p:cNvPr id="31" name="Half Frame 30">
              <a:extLst>
                <a:ext uri="{FF2B5EF4-FFF2-40B4-BE49-F238E27FC236}">
                  <a16:creationId xmlns:a16="http://schemas.microsoft.com/office/drawing/2014/main" id="{868EE364-DC3D-423D-A191-FD44B4B01AD1}"/>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32" name="Half Frame 31">
              <a:extLst>
                <a:ext uri="{FF2B5EF4-FFF2-40B4-BE49-F238E27FC236}">
                  <a16:creationId xmlns:a16="http://schemas.microsoft.com/office/drawing/2014/main" id="{7DD90F5E-42B4-4FB2-828E-9603EF17D536}"/>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33" name="Half Frame 32">
            <a:extLst>
              <a:ext uri="{FF2B5EF4-FFF2-40B4-BE49-F238E27FC236}">
                <a16:creationId xmlns:a16="http://schemas.microsoft.com/office/drawing/2014/main" id="{93DEA1C4-D4C4-4F3E-9894-1D4F783D92A4}"/>
              </a:ext>
            </a:extLst>
          </p:cNvPr>
          <p:cNvSpPr/>
          <p:nvPr/>
        </p:nvSpPr>
        <p:spPr>
          <a:xfrm>
            <a:off x="4926698" y="2471962"/>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34" name="Group 33">
            <a:extLst>
              <a:ext uri="{FF2B5EF4-FFF2-40B4-BE49-F238E27FC236}">
                <a16:creationId xmlns:a16="http://schemas.microsoft.com/office/drawing/2014/main" id="{3F5999FB-782A-4C9E-98DE-0A0B9E7F8E7E}"/>
              </a:ext>
            </a:extLst>
          </p:cNvPr>
          <p:cNvGrpSpPr/>
          <p:nvPr/>
        </p:nvGrpSpPr>
        <p:grpSpPr>
          <a:xfrm>
            <a:off x="6862057" y="2632185"/>
            <a:ext cx="409814" cy="411669"/>
            <a:chOff x="2147533" y="1452121"/>
            <a:chExt cx="409814" cy="411669"/>
          </a:xfrm>
        </p:grpSpPr>
        <p:sp>
          <p:nvSpPr>
            <p:cNvPr id="35" name="Half Frame 34">
              <a:extLst>
                <a:ext uri="{FF2B5EF4-FFF2-40B4-BE49-F238E27FC236}">
                  <a16:creationId xmlns:a16="http://schemas.microsoft.com/office/drawing/2014/main" id="{74B2D938-08F8-4712-A186-93CC5077E455}"/>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36" name="Half Frame 35">
              <a:extLst>
                <a:ext uri="{FF2B5EF4-FFF2-40B4-BE49-F238E27FC236}">
                  <a16:creationId xmlns:a16="http://schemas.microsoft.com/office/drawing/2014/main" id="{208F096E-86D2-4F3C-AB91-AB0AC5ED6F5F}"/>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37" name="Half Frame 36">
            <a:extLst>
              <a:ext uri="{FF2B5EF4-FFF2-40B4-BE49-F238E27FC236}">
                <a16:creationId xmlns:a16="http://schemas.microsoft.com/office/drawing/2014/main" id="{C001D295-252E-4496-AECA-9CC4753985D1}"/>
              </a:ext>
            </a:extLst>
          </p:cNvPr>
          <p:cNvSpPr/>
          <p:nvPr/>
        </p:nvSpPr>
        <p:spPr>
          <a:xfrm>
            <a:off x="173570" y="3468906"/>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38" name="Group 37">
            <a:extLst>
              <a:ext uri="{FF2B5EF4-FFF2-40B4-BE49-F238E27FC236}">
                <a16:creationId xmlns:a16="http://schemas.microsoft.com/office/drawing/2014/main" id="{FBA89310-C0B7-464C-AC9F-197C24EA9F1A}"/>
              </a:ext>
            </a:extLst>
          </p:cNvPr>
          <p:cNvGrpSpPr/>
          <p:nvPr/>
        </p:nvGrpSpPr>
        <p:grpSpPr>
          <a:xfrm>
            <a:off x="2464529" y="4066009"/>
            <a:ext cx="409814" cy="411669"/>
            <a:chOff x="2147533" y="1452121"/>
            <a:chExt cx="409814" cy="411669"/>
          </a:xfrm>
        </p:grpSpPr>
        <p:sp>
          <p:nvSpPr>
            <p:cNvPr id="39" name="Half Frame 38">
              <a:extLst>
                <a:ext uri="{FF2B5EF4-FFF2-40B4-BE49-F238E27FC236}">
                  <a16:creationId xmlns:a16="http://schemas.microsoft.com/office/drawing/2014/main" id="{8857E9BC-71C4-46CA-AD64-A2B557EAD067}"/>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40" name="Half Frame 39">
              <a:extLst>
                <a:ext uri="{FF2B5EF4-FFF2-40B4-BE49-F238E27FC236}">
                  <a16:creationId xmlns:a16="http://schemas.microsoft.com/office/drawing/2014/main" id="{4029629F-66D0-4543-BF41-16A290340C28}"/>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42" name="Half Frame 41">
            <a:extLst>
              <a:ext uri="{FF2B5EF4-FFF2-40B4-BE49-F238E27FC236}">
                <a16:creationId xmlns:a16="http://schemas.microsoft.com/office/drawing/2014/main" id="{C0150DC3-5310-4A04-AA76-EE2FD7A952BC}"/>
              </a:ext>
            </a:extLst>
          </p:cNvPr>
          <p:cNvSpPr/>
          <p:nvPr/>
        </p:nvSpPr>
        <p:spPr>
          <a:xfrm>
            <a:off x="3217440" y="3468906"/>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43" name="Group 42">
            <a:extLst>
              <a:ext uri="{FF2B5EF4-FFF2-40B4-BE49-F238E27FC236}">
                <a16:creationId xmlns:a16="http://schemas.microsoft.com/office/drawing/2014/main" id="{CA7C2B6B-3C91-46EB-B5DB-302ED507DD2F}"/>
              </a:ext>
            </a:extLst>
          </p:cNvPr>
          <p:cNvGrpSpPr/>
          <p:nvPr/>
        </p:nvGrpSpPr>
        <p:grpSpPr>
          <a:xfrm>
            <a:off x="5508399" y="3964409"/>
            <a:ext cx="409814" cy="411669"/>
            <a:chOff x="2147533" y="1452121"/>
            <a:chExt cx="409814" cy="411669"/>
          </a:xfrm>
        </p:grpSpPr>
        <p:sp>
          <p:nvSpPr>
            <p:cNvPr id="44" name="Half Frame 43">
              <a:extLst>
                <a:ext uri="{FF2B5EF4-FFF2-40B4-BE49-F238E27FC236}">
                  <a16:creationId xmlns:a16="http://schemas.microsoft.com/office/drawing/2014/main" id="{73279F1C-2EFE-41D3-99FB-CE55D2855FC3}"/>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45" name="Half Frame 44">
              <a:extLst>
                <a:ext uri="{FF2B5EF4-FFF2-40B4-BE49-F238E27FC236}">
                  <a16:creationId xmlns:a16="http://schemas.microsoft.com/office/drawing/2014/main" id="{0D0AB1EB-17D8-46C6-988B-09113DFB20E5}"/>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46" name="Half Frame 45">
            <a:extLst>
              <a:ext uri="{FF2B5EF4-FFF2-40B4-BE49-F238E27FC236}">
                <a16:creationId xmlns:a16="http://schemas.microsoft.com/office/drawing/2014/main" id="{044AE1C7-7914-4E5E-8A1D-4784CEA91E9E}"/>
              </a:ext>
            </a:extLst>
          </p:cNvPr>
          <p:cNvSpPr/>
          <p:nvPr/>
        </p:nvSpPr>
        <p:spPr>
          <a:xfrm>
            <a:off x="6249870" y="3468906"/>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nvGrpSpPr>
          <p:cNvPr id="47" name="Group 46">
            <a:extLst>
              <a:ext uri="{FF2B5EF4-FFF2-40B4-BE49-F238E27FC236}">
                <a16:creationId xmlns:a16="http://schemas.microsoft.com/office/drawing/2014/main" id="{E18A9330-5197-4CDA-AD8C-16CCA1DF2144}"/>
              </a:ext>
            </a:extLst>
          </p:cNvPr>
          <p:cNvGrpSpPr/>
          <p:nvPr/>
        </p:nvGrpSpPr>
        <p:grpSpPr>
          <a:xfrm>
            <a:off x="8591629" y="3933929"/>
            <a:ext cx="409814" cy="411669"/>
            <a:chOff x="2147533" y="1452121"/>
            <a:chExt cx="409814" cy="411669"/>
          </a:xfrm>
        </p:grpSpPr>
        <p:sp>
          <p:nvSpPr>
            <p:cNvPr id="48" name="Half Frame 47">
              <a:extLst>
                <a:ext uri="{FF2B5EF4-FFF2-40B4-BE49-F238E27FC236}">
                  <a16:creationId xmlns:a16="http://schemas.microsoft.com/office/drawing/2014/main" id="{3BE53217-E3FF-4300-A5F1-E30410C027D9}"/>
                </a:ext>
              </a:extLst>
            </p:cNvPr>
            <p:cNvSpPr/>
            <p:nvPr/>
          </p:nvSpPr>
          <p:spPr>
            <a:xfrm rot="10800000">
              <a:off x="2147533" y="1452121"/>
              <a:ext cx="386954" cy="386954"/>
            </a:xfrm>
            <a:prstGeom prst="halfFrame">
              <a:avLst>
                <a:gd name="adj1" fmla="val 3017"/>
                <a:gd name="adj2" fmla="val 27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sp>
          <p:nvSpPr>
            <p:cNvPr id="49" name="Half Frame 48">
              <a:extLst>
                <a:ext uri="{FF2B5EF4-FFF2-40B4-BE49-F238E27FC236}">
                  <a16:creationId xmlns:a16="http://schemas.microsoft.com/office/drawing/2014/main" id="{2AE4D3B6-6B7E-4108-B282-5529FCE35475}"/>
                </a:ext>
              </a:extLst>
            </p:cNvPr>
            <p:cNvSpPr/>
            <p:nvPr/>
          </p:nvSpPr>
          <p:spPr>
            <a:xfrm rot="10800000">
              <a:off x="2170393" y="1476836"/>
              <a:ext cx="386954" cy="386954"/>
            </a:xfrm>
            <a:prstGeom prst="halfFrame">
              <a:avLst>
                <a:gd name="adj1" fmla="val 3017"/>
                <a:gd name="adj2" fmla="val 2764"/>
              </a:avLst>
            </a:prstGeom>
            <a:solidFill>
              <a:srgbClr val="A5C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ndParaRPr>
            </a:p>
          </p:txBody>
        </p:sp>
      </p:grpSp>
      <p:sp>
        <p:nvSpPr>
          <p:cNvPr id="50" name="TextBox 49">
            <a:extLst>
              <a:ext uri="{FF2B5EF4-FFF2-40B4-BE49-F238E27FC236}">
                <a16:creationId xmlns:a16="http://schemas.microsoft.com/office/drawing/2014/main" id="{F72D8500-D41C-4FA5-A97C-5D0E28F2B3AA}"/>
              </a:ext>
            </a:extLst>
          </p:cNvPr>
          <p:cNvSpPr txBox="1"/>
          <p:nvPr/>
        </p:nvSpPr>
        <p:spPr>
          <a:xfrm>
            <a:off x="374702" y="4751643"/>
            <a:ext cx="7048180" cy="307777"/>
          </a:xfrm>
          <a:prstGeom prst="rect">
            <a:avLst/>
          </a:prstGeom>
          <a:noFill/>
        </p:spPr>
        <p:txBody>
          <a:bodyPr wrap="square">
            <a:spAutoFit/>
          </a:bodyPr>
          <a:lstStyle/>
          <a:p>
            <a:r>
              <a:rPr lang="en-US" sz="700" b="0" i="0">
                <a:solidFill>
                  <a:schemeClr val="bg1">
                    <a:lumMod val="65000"/>
                  </a:schemeClr>
                </a:solidFill>
                <a:effectLst/>
                <a:latin typeface="+mj-lt"/>
              </a:rPr>
              <a:t>*Kaiser Family Foundation, 2022 Employer Health Benefits Survey, Figure 13.13, October 2022, https://www.kff.org/report-section/ehbs-2022-section-13-employer-practices-telehealth-provider-networks-and-coverage-for-mental-health-services/attachment/figure-13-13-3/. </a:t>
            </a:r>
            <a:endParaRPr lang="en-US" sz="700">
              <a:solidFill>
                <a:schemeClr val="bg1">
                  <a:lumMod val="65000"/>
                </a:schemeClr>
              </a:solidFill>
              <a:latin typeface="+mj-lt"/>
            </a:endParaRPr>
          </a:p>
        </p:txBody>
      </p:sp>
    </p:spTree>
    <p:extLst>
      <p:ext uri="{BB962C8B-B14F-4D97-AF65-F5344CB8AC3E}">
        <p14:creationId xmlns:p14="http://schemas.microsoft.com/office/powerpoint/2010/main" val="759599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A28C1-04DC-4A79-8BB8-BF082A15AE1C}"/>
              </a:ext>
            </a:extLst>
          </p:cNvPr>
          <p:cNvSpPr>
            <a:spLocks noGrp="1"/>
          </p:cNvSpPr>
          <p:nvPr>
            <p:ph type="title"/>
          </p:nvPr>
        </p:nvSpPr>
        <p:spPr>
          <a:xfrm>
            <a:off x="295570" y="252158"/>
            <a:ext cx="8523174" cy="754296"/>
          </a:xfrm>
        </p:spPr>
        <p:txBody>
          <a:bodyPr/>
          <a:lstStyle/>
          <a:p>
            <a:pPr>
              <a:lnSpc>
                <a:spcPct val="100000"/>
              </a:lnSpc>
            </a:pPr>
            <a:r>
              <a:rPr lang="en-US"/>
              <a:t>Determine which basic elements of a health plan are important to you so that you can compare your plan options</a:t>
            </a:r>
          </a:p>
        </p:txBody>
      </p:sp>
      <p:sp>
        <p:nvSpPr>
          <p:cNvPr id="3" name="Slide Number Placeholder 2">
            <a:extLst>
              <a:ext uri="{FF2B5EF4-FFF2-40B4-BE49-F238E27FC236}">
                <a16:creationId xmlns:a16="http://schemas.microsoft.com/office/drawing/2014/main" id="{8BDDD448-9952-41FA-A25C-88F304548DE4}"/>
              </a:ext>
            </a:extLst>
          </p:cNvPr>
          <p:cNvSpPr>
            <a:spLocks noGrp="1"/>
          </p:cNvSpPr>
          <p:nvPr>
            <p:ph type="sldNum" sz="quarter" idx="4"/>
          </p:nvPr>
        </p:nvSpPr>
        <p:spPr>
          <a:xfrm>
            <a:off x="-68740" y="4804091"/>
            <a:ext cx="465972" cy="273844"/>
          </a:xfrm>
        </p:spPr>
        <p:txBody>
          <a:bodyPr/>
          <a:lstStyle/>
          <a:p>
            <a:fld id="{0C46E731-D52C-420E-B9A6-9FE86F5B321E}" type="slidenum">
              <a:rPr lang="en-US" smtClean="0"/>
              <a:pPr/>
              <a:t>9</a:t>
            </a:fld>
            <a:endParaRPr lang="en-US"/>
          </a:p>
        </p:txBody>
      </p:sp>
      <p:graphicFrame>
        <p:nvGraphicFramePr>
          <p:cNvPr id="4" name="Table 3">
            <a:extLst>
              <a:ext uri="{FF2B5EF4-FFF2-40B4-BE49-F238E27FC236}">
                <a16:creationId xmlns:a16="http://schemas.microsoft.com/office/drawing/2014/main" id="{4E0BB893-6DB5-4E58-AAE0-988F1B805AB5}"/>
              </a:ext>
            </a:extLst>
          </p:cNvPr>
          <p:cNvGraphicFramePr>
            <a:graphicFrameLocks noGrp="1"/>
          </p:cNvGraphicFramePr>
          <p:nvPr>
            <p:extLst>
              <p:ext uri="{D42A27DB-BD31-4B8C-83A1-F6EECF244321}">
                <p14:modId xmlns:p14="http://schemas.microsoft.com/office/powerpoint/2010/main" val="976608602"/>
              </p:ext>
            </p:extLst>
          </p:nvPr>
        </p:nvGraphicFramePr>
        <p:xfrm>
          <a:off x="737180" y="1100533"/>
          <a:ext cx="8152177" cy="3690618"/>
        </p:xfrm>
        <a:graphic>
          <a:graphicData uri="http://schemas.openxmlformats.org/drawingml/2006/table">
            <a:tbl>
              <a:tblPr firstRow="1" firstCol="1">
                <a:tableStyleId>{5C22544A-7EE6-4342-B048-85BDC9FD1C3A}</a:tableStyleId>
              </a:tblPr>
              <a:tblGrid>
                <a:gridCol w="2648303">
                  <a:extLst>
                    <a:ext uri="{9D8B030D-6E8A-4147-A177-3AD203B41FA5}">
                      <a16:colId xmlns:a16="http://schemas.microsoft.com/office/drawing/2014/main" val="3620958936"/>
                    </a:ext>
                  </a:extLst>
                </a:gridCol>
                <a:gridCol w="2751937">
                  <a:extLst>
                    <a:ext uri="{9D8B030D-6E8A-4147-A177-3AD203B41FA5}">
                      <a16:colId xmlns:a16="http://schemas.microsoft.com/office/drawing/2014/main" val="1701214"/>
                    </a:ext>
                  </a:extLst>
                </a:gridCol>
                <a:gridCol w="2751937">
                  <a:extLst>
                    <a:ext uri="{9D8B030D-6E8A-4147-A177-3AD203B41FA5}">
                      <a16:colId xmlns:a16="http://schemas.microsoft.com/office/drawing/2014/main" val="2322633306"/>
                    </a:ext>
                  </a:extLst>
                </a:gridCol>
              </a:tblGrid>
              <a:tr h="326743">
                <a:tc>
                  <a:txBody>
                    <a:bodyPr/>
                    <a:lstStyle/>
                    <a:p>
                      <a:pPr marL="0" marR="0">
                        <a:lnSpc>
                          <a:spcPct val="100000"/>
                        </a:lnSpc>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ctr">
                        <a:lnSpc>
                          <a:spcPct val="100000"/>
                        </a:lnSpc>
                        <a:spcBef>
                          <a:spcPts val="0"/>
                        </a:spcBef>
                        <a:spcAft>
                          <a:spcPts val="0"/>
                        </a:spcAft>
                      </a:pPr>
                      <a:r>
                        <a:rPr lang="en-US" sz="1200">
                          <a:effectLst/>
                        </a:rPr>
                        <a:t>EXAMPLE PLAN 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3"/>
                    </a:solidFill>
                  </a:tcPr>
                </a:tc>
                <a:tc>
                  <a:txBody>
                    <a:bodyPr/>
                    <a:lstStyle/>
                    <a:p>
                      <a:pPr marL="0" marR="0" algn="ctr">
                        <a:lnSpc>
                          <a:spcPct val="100000"/>
                        </a:lnSpc>
                        <a:spcBef>
                          <a:spcPts val="0"/>
                        </a:spcBef>
                        <a:spcAft>
                          <a:spcPts val="0"/>
                        </a:spcAft>
                      </a:pPr>
                      <a:r>
                        <a:rPr lang="en-US" sz="1200">
                          <a:effectLst/>
                        </a:rPr>
                        <a:t>EXAMPLE PLAN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accent3"/>
                    </a:solidFill>
                  </a:tcPr>
                </a:tc>
                <a:extLst>
                  <a:ext uri="{0D108BD9-81ED-4DB2-BD59-A6C34878D82A}">
                    <a16:rowId xmlns:a16="http://schemas.microsoft.com/office/drawing/2014/main" val="48616679"/>
                  </a:ext>
                </a:extLst>
              </a:tr>
              <a:tr h="445557">
                <a:tc>
                  <a:txBody>
                    <a:bodyPr/>
                    <a:lstStyle/>
                    <a:p>
                      <a:pPr marL="0" marR="0">
                        <a:lnSpc>
                          <a:spcPct val="100000"/>
                        </a:lnSpc>
                        <a:spcBef>
                          <a:spcPts val="0"/>
                        </a:spcBef>
                        <a:spcAft>
                          <a:spcPts val="0"/>
                        </a:spcAft>
                      </a:pPr>
                      <a:r>
                        <a:rPr lang="en-US" sz="1200">
                          <a:solidFill>
                            <a:schemeClr val="accent3"/>
                          </a:solidFill>
                          <a:effectLst/>
                        </a:rPr>
                        <a:t>Hospitals in the plan’s network </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2 out of 5 hospitals in my area included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1 out of 5 hospitals in my area included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extLst>
                  <a:ext uri="{0D108BD9-81ED-4DB2-BD59-A6C34878D82A}">
                    <a16:rowId xmlns:a16="http://schemas.microsoft.com/office/drawing/2014/main" val="584120171"/>
                  </a:ext>
                </a:extLst>
              </a:tr>
              <a:tr h="445557">
                <a:tc>
                  <a:txBody>
                    <a:bodyPr/>
                    <a:lstStyle/>
                    <a:p>
                      <a:pPr marL="0" marR="0">
                        <a:lnSpc>
                          <a:spcPct val="100000"/>
                        </a:lnSpc>
                        <a:spcBef>
                          <a:spcPts val="0"/>
                        </a:spcBef>
                        <a:spcAft>
                          <a:spcPts val="0"/>
                        </a:spcAft>
                      </a:pPr>
                      <a:r>
                        <a:rPr lang="en-US" sz="1200">
                          <a:solidFill>
                            <a:schemeClr val="accent3"/>
                          </a:solidFill>
                          <a:effectLst/>
                        </a:rPr>
                        <a:t>Doctors in the plan network </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90% of doctors in my community included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70% of doctors in my community included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extLst>
                  <a:ext uri="{0D108BD9-81ED-4DB2-BD59-A6C34878D82A}">
                    <a16:rowId xmlns:a16="http://schemas.microsoft.com/office/drawing/2014/main" val="2230948313"/>
                  </a:ext>
                </a:extLst>
              </a:tr>
              <a:tr h="445557">
                <a:tc>
                  <a:txBody>
                    <a:bodyPr/>
                    <a:lstStyle/>
                    <a:p>
                      <a:pPr marL="0" marR="0">
                        <a:lnSpc>
                          <a:spcPct val="100000"/>
                        </a:lnSpc>
                        <a:spcBef>
                          <a:spcPts val="0"/>
                        </a:spcBef>
                        <a:spcAft>
                          <a:spcPts val="0"/>
                        </a:spcAft>
                      </a:pPr>
                      <a:r>
                        <a:rPr lang="en-US" sz="1200">
                          <a:solidFill>
                            <a:schemeClr val="accent3"/>
                          </a:solidFill>
                          <a:effectLst/>
                        </a:rPr>
                        <a:t>Distance of doctors/ hospitals/clinics in network </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25-50 miles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Less than 1 mile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extLst>
                  <a:ext uri="{0D108BD9-81ED-4DB2-BD59-A6C34878D82A}">
                    <a16:rowId xmlns:a16="http://schemas.microsoft.com/office/drawing/2014/main" val="792339528"/>
                  </a:ext>
                </a:extLst>
              </a:tr>
              <a:tr h="445557">
                <a:tc>
                  <a:txBody>
                    <a:bodyPr/>
                    <a:lstStyle/>
                    <a:p>
                      <a:pPr marL="0" marR="0">
                        <a:lnSpc>
                          <a:spcPct val="100000"/>
                        </a:lnSpc>
                        <a:spcBef>
                          <a:spcPts val="0"/>
                        </a:spcBef>
                        <a:spcAft>
                          <a:spcPts val="0"/>
                        </a:spcAft>
                      </a:pPr>
                      <a:r>
                        <a:rPr lang="en-US" sz="1200">
                          <a:solidFill>
                            <a:schemeClr val="accent3"/>
                          </a:solidFill>
                          <a:effectLst/>
                        </a:rPr>
                        <a:t>Specialty</a:t>
                      </a:r>
                      <a:r>
                        <a:rPr lang="en-US" sz="1200" baseline="0">
                          <a:solidFill>
                            <a:schemeClr val="accent3"/>
                          </a:solidFill>
                          <a:effectLst/>
                        </a:rPr>
                        <a:t> c</a:t>
                      </a:r>
                      <a:r>
                        <a:rPr lang="en-US" sz="1200">
                          <a:solidFill>
                            <a:schemeClr val="accent3"/>
                          </a:solidFill>
                          <a:effectLst/>
                        </a:rPr>
                        <a:t>are access</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No referral required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Referral required</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extLst>
                  <a:ext uri="{0D108BD9-81ED-4DB2-BD59-A6C34878D82A}">
                    <a16:rowId xmlns:a16="http://schemas.microsoft.com/office/drawing/2014/main" val="2399152297"/>
                  </a:ext>
                </a:extLst>
              </a:tr>
              <a:tr h="623781">
                <a:tc>
                  <a:txBody>
                    <a:bodyPr/>
                    <a:lstStyle/>
                    <a:p>
                      <a:pPr marL="0" marR="0">
                        <a:lnSpc>
                          <a:spcPct val="100000"/>
                        </a:lnSpc>
                        <a:spcBef>
                          <a:spcPts val="0"/>
                        </a:spcBef>
                        <a:spcAft>
                          <a:spcPts val="0"/>
                        </a:spcAft>
                      </a:pPr>
                      <a:r>
                        <a:rPr lang="en-US" sz="1200">
                          <a:solidFill>
                            <a:schemeClr val="accent3"/>
                          </a:solidFill>
                          <a:effectLst/>
                        </a:rPr>
                        <a:t>Prescription drug coverage</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Includes</a:t>
                      </a:r>
                      <a:r>
                        <a:rPr lang="en-US" sz="1200" baseline="0">
                          <a:solidFill>
                            <a:schemeClr val="accent5">
                              <a:lumMod val="50000"/>
                            </a:schemeClr>
                          </a:solidFill>
                          <a:effectLst/>
                        </a:rPr>
                        <a:t> m</a:t>
                      </a:r>
                      <a:r>
                        <a:rPr lang="en-US" sz="1200">
                          <a:solidFill>
                            <a:schemeClr val="accent5">
                              <a:lumMod val="50000"/>
                            </a:schemeClr>
                          </a:solidFill>
                          <a:effectLst/>
                        </a:rPr>
                        <a:t>ost prescription drugs on the market</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Includes</a:t>
                      </a:r>
                      <a:r>
                        <a:rPr lang="en-US" sz="1200" baseline="0">
                          <a:solidFill>
                            <a:schemeClr val="accent5">
                              <a:lumMod val="50000"/>
                            </a:schemeClr>
                          </a:solidFill>
                          <a:effectLst/>
                        </a:rPr>
                        <a:t> a</a:t>
                      </a:r>
                      <a:r>
                        <a:rPr lang="en-US" sz="1200">
                          <a:solidFill>
                            <a:schemeClr val="accent5">
                              <a:lumMod val="50000"/>
                            </a:schemeClr>
                          </a:solidFill>
                          <a:effectLst/>
                        </a:rPr>
                        <a:t> limited number of prescription drugs on the market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extLst>
                  <a:ext uri="{0D108BD9-81ED-4DB2-BD59-A6C34878D82A}">
                    <a16:rowId xmlns:a16="http://schemas.microsoft.com/office/drawing/2014/main" val="3390966123"/>
                  </a:ext>
                </a:extLst>
              </a:tr>
              <a:tr h="445557">
                <a:tc>
                  <a:txBody>
                    <a:bodyPr/>
                    <a:lstStyle/>
                    <a:p>
                      <a:pPr marL="0" marR="0">
                        <a:lnSpc>
                          <a:spcPct val="100000"/>
                        </a:lnSpc>
                        <a:spcBef>
                          <a:spcPts val="0"/>
                        </a:spcBef>
                        <a:spcAft>
                          <a:spcPts val="0"/>
                        </a:spcAft>
                      </a:pPr>
                      <a:r>
                        <a:rPr lang="en-US" sz="1200">
                          <a:solidFill>
                            <a:schemeClr val="accent3"/>
                          </a:solidFill>
                          <a:effectLst/>
                        </a:rPr>
                        <a:t>Cost of monthly premium </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Individual: $400 </a:t>
                      </a:r>
                      <a:br>
                        <a:rPr lang="en-US" sz="1200">
                          <a:solidFill>
                            <a:schemeClr val="accent5">
                              <a:lumMod val="50000"/>
                            </a:schemeClr>
                          </a:solidFill>
                          <a:effectLst/>
                        </a:rPr>
                      </a:br>
                      <a:r>
                        <a:rPr lang="en-US" sz="1200">
                          <a:solidFill>
                            <a:schemeClr val="accent5">
                              <a:lumMod val="50000"/>
                            </a:schemeClr>
                          </a:solidFill>
                          <a:effectLst/>
                        </a:rPr>
                        <a:t>Family: $1,050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Individual: $100 </a:t>
                      </a:r>
                      <a:br>
                        <a:rPr lang="en-US" sz="1200">
                          <a:solidFill>
                            <a:schemeClr val="accent5">
                              <a:lumMod val="50000"/>
                            </a:schemeClr>
                          </a:solidFill>
                          <a:effectLst/>
                        </a:rPr>
                      </a:br>
                      <a:r>
                        <a:rPr lang="en-US" sz="1200">
                          <a:solidFill>
                            <a:schemeClr val="accent5">
                              <a:lumMod val="50000"/>
                            </a:schemeClr>
                          </a:solidFill>
                          <a:effectLst/>
                        </a:rPr>
                        <a:t>Family: $450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solidFill>
                      <a:schemeClr val="bg1">
                        <a:lumMod val="95000"/>
                      </a:schemeClr>
                    </a:solidFill>
                  </a:tcPr>
                </a:tc>
                <a:extLst>
                  <a:ext uri="{0D108BD9-81ED-4DB2-BD59-A6C34878D82A}">
                    <a16:rowId xmlns:a16="http://schemas.microsoft.com/office/drawing/2014/main" val="758295086"/>
                  </a:ext>
                </a:extLst>
              </a:tr>
              <a:tr h="445557">
                <a:tc>
                  <a:txBody>
                    <a:bodyPr/>
                    <a:lstStyle/>
                    <a:p>
                      <a:pPr marL="0" marR="0">
                        <a:lnSpc>
                          <a:spcPct val="100000"/>
                        </a:lnSpc>
                        <a:spcBef>
                          <a:spcPts val="0"/>
                        </a:spcBef>
                        <a:spcAft>
                          <a:spcPts val="0"/>
                        </a:spcAft>
                      </a:pPr>
                      <a:r>
                        <a:rPr lang="en-US" sz="1200">
                          <a:solidFill>
                            <a:schemeClr val="accent3"/>
                          </a:solidFill>
                          <a:effectLst/>
                        </a:rPr>
                        <a:t>Annual limit on out-of-pocket costs </a:t>
                      </a:r>
                      <a:endParaRPr lang="en-US" sz="160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Individual: $3,500 </a:t>
                      </a:r>
                      <a:br>
                        <a:rPr lang="en-US" sz="1200">
                          <a:solidFill>
                            <a:schemeClr val="accent5">
                              <a:lumMod val="50000"/>
                            </a:schemeClr>
                          </a:solidFill>
                          <a:effectLst/>
                        </a:rPr>
                      </a:br>
                      <a:r>
                        <a:rPr lang="en-US" sz="1200">
                          <a:solidFill>
                            <a:schemeClr val="accent5">
                              <a:lumMod val="50000"/>
                            </a:schemeClr>
                          </a:solidFill>
                          <a:effectLst/>
                        </a:rPr>
                        <a:t>Family: $7,000 </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tc>
                  <a:txBody>
                    <a:bodyPr/>
                    <a:lstStyle/>
                    <a:p>
                      <a:pPr marL="0" marR="0" algn="l">
                        <a:lnSpc>
                          <a:spcPct val="100000"/>
                        </a:lnSpc>
                        <a:spcBef>
                          <a:spcPts val="0"/>
                        </a:spcBef>
                        <a:spcAft>
                          <a:spcPts val="0"/>
                        </a:spcAft>
                      </a:pPr>
                      <a:r>
                        <a:rPr lang="en-US" sz="1200">
                          <a:solidFill>
                            <a:schemeClr val="accent5">
                              <a:lumMod val="50000"/>
                            </a:schemeClr>
                          </a:solidFill>
                          <a:effectLst/>
                        </a:rPr>
                        <a:t>Individual: $5,000 </a:t>
                      </a:r>
                      <a:br>
                        <a:rPr lang="en-US" sz="1200">
                          <a:solidFill>
                            <a:schemeClr val="accent5">
                              <a:lumMod val="50000"/>
                            </a:schemeClr>
                          </a:solidFill>
                          <a:effectLst/>
                        </a:rPr>
                      </a:br>
                      <a:r>
                        <a:rPr lang="en-US" sz="1200">
                          <a:solidFill>
                            <a:schemeClr val="accent5">
                              <a:lumMod val="50000"/>
                            </a:schemeClr>
                          </a:solidFill>
                          <a:effectLst/>
                        </a:rPr>
                        <a:t>Family: $10,000</a:t>
                      </a:r>
                      <a:endParaRPr lang="en-US" sz="160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noFill/>
                  </a:tcPr>
                </a:tc>
                <a:extLst>
                  <a:ext uri="{0D108BD9-81ED-4DB2-BD59-A6C34878D82A}">
                    <a16:rowId xmlns:a16="http://schemas.microsoft.com/office/drawing/2014/main" val="2977439006"/>
                  </a:ext>
                </a:extLst>
              </a:tr>
            </a:tbl>
          </a:graphicData>
        </a:graphic>
      </p:graphicFrame>
      <p:sp>
        <p:nvSpPr>
          <p:cNvPr id="5" name="Rectangle 4">
            <a:extLst>
              <a:ext uri="{FF2B5EF4-FFF2-40B4-BE49-F238E27FC236}">
                <a16:creationId xmlns:a16="http://schemas.microsoft.com/office/drawing/2014/main" id="{9120CBCE-A90B-432C-9141-274096EDC182}"/>
              </a:ext>
            </a:extLst>
          </p:cNvPr>
          <p:cNvSpPr/>
          <p:nvPr/>
        </p:nvSpPr>
        <p:spPr>
          <a:xfrm rot="16200000">
            <a:off x="-1315907" y="2828526"/>
            <a:ext cx="3742331" cy="3160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00000"/>
              </a:lnSpc>
              <a:spcBef>
                <a:spcPts val="0"/>
              </a:spcBef>
              <a:spcAft>
                <a:spcPts val="0"/>
              </a:spcAft>
            </a:pPr>
            <a:r>
              <a:rPr lang="en-US" sz="1200">
                <a:effectLst/>
              </a:rPr>
              <a:t>BASIC ELEMENTS OF A HEALTH PLAN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8878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A28C1-04DC-4A79-8BB8-BF082A15AE1C}"/>
              </a:ext>
            </a:extLst>
          </p:cNvPr>
          <p:cNvSpPr>
            <a:spLocks noGrp="1"/>
          </p:cNvSpPr>
          <p:nvPr>
            <p:ph type="title"/>
          </p:nvPr>
        </p:nvSpPr>
        <p:spPr>
          <a:xfrm>
            <a:off x="295570" y="252158"/>
            <a:ext cx="8523174" cy="754296"/>
          </a:xfrm>
        </p:spPr>
        <p:txBody>
          <a:bodyPr/>
          <a:lstStyle/>
          <a:p>
            <a:r>
              <a:rPr lang="en-US"/>
              <a:t>Remember, support is available to you</a:t>
            </a:r>
          </a:p>
        </p:txBody>
      </p:sp>
      <p:sp>
        <p:nvSpPr>
          <p:cNvPr id="3" name="Slide Number Placeholder 2">
            <a:extLst>
              <a:ext uri="{FF2B5EF4-FFF2-40B4-BE49-F238E27FC236}">
                <a16:creationId xmlns:a16="http://schemas.microsoft.com/office/drawing/2014/main" id="{8BDDD448-9952-41FA-A25C-88F304548DE4}"/>
              </a:ext>
            </a:extLst>
          </p:cNvPr>
          <p:cNvSpPr>
            <a:spLocks noGrp="1"/>
          </p:cNvSpPr>
          <p:nvPr>
            <p:ph type="sldNum" sz="quarter" idx="4"/>
          </p:nvPr>
        </p:nvSpPr>
        <p:spPr>
          <a:xfrm>
            <a:off x="-68740" y="4804091"/>
            <a:ext cx="465972" cy="273844"/>
          </a:xfrm>
        </p:spPr>
        <p:txBody>
          <a:bodyPr/>
          <a:lstStyle/>
          <a:p>
            <a:fld id="{0C46E731-D52C-420E-B9A6-9FE86F5B321E}" type="slidenum">
              <a:rPr lang="en-US" smtClean="0"/>
              <a:pPr/>
              <a:t>10</a:t>
            </a:fld>
            <a:endParaRPr lang="en-US"/>
          </a:p>
        </p:txBody>
      </p:sp>
      <p:sp>
        <p:nvSpPr>
          <p:cNvPr id="4" name="TextBox 3">
            <a:extLst>
              <a:ext uri="{FF2B5EF4-FFF2-40B4-BE49-F238E27FC236}">
                <a16:creationId xmlns:a16="http://schemas.microsoft.com/office/drawing/2014/main" id="{839B2942-7245-4396-90A7-F4C5D84032B6}"/>
              </a:ext>
            </a:extLst>
          </p:cNvPr>
          <p:cNvSpPr txBox="1"/>
          <p:nvPr/>
        </p:nvSpPr>
        <p:spPr>
          <a:xfrm>
            <a:off x="386714" y="1034885"/>
            <a:ext cx="3504565" cy="2373048"/>
          </a:xfrm>
          <a:prstGeom prst="rect">
            <a:avLst/>
          </a:prstGeom>
          <a:noFill/>
        </p:spPr>
        <p:txBody>
          <a:bodyPr wrap="square" rtlCol="0">
            <a:noAutofit/>
          </a:bodyPr>
          <a:lstStyle/>
          <a:p>
            <a:r>
              <a:rPr lang="en-US" sz="2000"/>
              <a:t>A variety of free decision support tools are available, including </a:t>
            </a:r>
            <a:r>
              <a:rPr lang="en-US" sz="2000">
                <a:hlinkClick r:id="rId2"/>
              </a:rPr>
              <a:t>this one</a:t>
            </a:r>
            <a:r>
              <a:rPr lang="en-US" sz="2000"/>
              <a:t> from Fidelity. If you’d like to compare the costs you might end up paying, select the </a:t>
            </a:r>
            <a:r>
              <a:rPr lang="en-US" sz="2000">
                <a:solidFill>
                  <a:schemeClr val="tx2"/>
                </a:solidFill>
              </a:rPr>
              <a:t>“comparison calculator.”</a:t>
            </a:r>
          </a:p>
        </p:txBody>
      </p:sp>
      <p:pic>
        <p:nvPicPr>
          <p:cNvPr id="12" name="Picture 11">
            <a:extLst>
              <a:ext uri="{FF2B5EF4-FFF2-40B4-BE49-F238E27FC236}">
                <a16:creationId xmlns:a16="http://schemas.microsoft.com/office/drawing/2014/main" id="{7C347A66-7EB2-4D57-9C5A-64AF5EFFE8C1}"/>
              </a:ext>
            </a:extLst>
          </p:cNvPr>
          <p:cNvPicPr>
            <a:picLocks noChangeAspect="1"/>
          </p:cNvPicPr>
          <p:nvPr/>
        </p:nvPicPr>
        <p:blipFill>
          <a:blip r:embed="rId3"/>
          <a:stretch>
            <a:fillRect/>
          </a:stretch>
        </p:blipFill>
        <p:spPr>
          <a:xfrm>
            <a:off x="4344876" y="1893152"/>
            <a:ext cx="4599860" cy="2579895"/>
          </a:xfrm>
          <a:prstGeom prst="rect">
            <a:avLst/>
          </a:prstGeom>
        </p:spPr>
      </p:pic>
      <p:grpSp>
        <p:nvGrpSpPr>
          <p:cNvPr id="16" name="Group 15">
            <a:extLst>
              <a:ext uri="{FF2B5EF4-FFF2-40B4-BE49-F238E27FC236}">
                <a16:creationId xmlns:a16="http://schemas.microsoft.com/office/drawing/2014/main" id="{DF34A0C9-46CB-454C-AC5C-E672FA1D68B6}"/>
              </a:ext>
            </a:extLst>
          </p:cNvPr>
          <p:cNvGrpSpPr/>
          <p:nvPr/>
        </p:nvGrpSpPr>
        <p:grpSpPr>
          <a:xfrm>
            <a:off x="3855084" y="3039110"/>
            <a:ext cx="732156" cy="100965"/>
            <a:chOff x="3855084" y="3303270"/>
            <a:chExt cx="732156" cy="100965"/>
          </a:xfrm>
        </p:grpSpPr>
        <p:sp>
          <p:nvSpPr>
            <p:cNvPr id="15" name="Oval 14">
              <a:extLst>
                <a:ext uri="{FF2B5EF4-FFF2-40B4-BE49-F238E27FC236}">
                  <a16:creationId xmlns:a16="http://schemas.microsoft.com/office/drawing/2014/main" id="{FF09AEF3-14A5-4498-B917-B8F2EC37F7E3}"/>
                </a:ext>
              </a:extLst>
            </p:cNvPr>
            <p:cNvSpPr/>
            <p:nvPr/>
          </p:nvSpPr>
          <p:spPr>
            <a:xfrm>
              <a:off x="4486275" y="3303270"/>
              <a:ext cx="100965" cy="1009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cxnSp>
          <p:nvCxnSpPr>
            <p:cNvPr id="14" name="Straight Connector 13">
              <a:extLst>
                <a:ext uri="{FF2B5EF4-FFF2-40B4-BE49-F238E27FC236}">
                  <a16:creationId xmlns:a16="http://schemas.microsoft.com/office/drawing/2014/main" id="{1860E739-72DB-4B31-BD95-60A4EDF2E7F6}"/>
                </a:ext>
              </a:extLst>
            </p:cNvPr>
            <p:cNvCxnSpPr/>
            <p:nvPr/>
          </p:nvCxnSpPr>
          <p:spPr>
            <a:xfrm>
              <a:off x="3855084" y="3352800"/>
              <a:ext cx="680721" cy="0"/>
            </a:xfrm>
            <a:prstGeom prst="line">
              <a:avLst/>
            </a:prstGeom>
            <a:ln w="19050" cap="rnd">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8457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Health benefit accounts</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5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9E536-F140-45E3-9DC2-ACDA3ED030D2}"/>
              </a:ext>
            </a:extLst>
          </p:cNvPr>
          <p:cNvSpPr>
            <a:spLocks noGrp="1"/>
          </p:cNvSpPr>
          <p:nvPr>
            <p:ph type="title"/>
          </p:nvPr>
        </p:nvSpPr>
        <p:spPr/>
        <p:txBody>
          <a:bodyPr/>
          <a:lstStyle/>
          <a:p>
            <a:pPr>
              <a:lnSpc>
                <a:spcPct val="100000"/>
              </a:lnSpc>
            </a:pPr>
            <a:r>
              <a:rPr lang="en-US" b="0" i="0">
                <a:effectLst/>
              </a:rPr>
              <a:t>Health care can be expensive</a:t>
            </a:r>
            <a:endParaRPr lang="en-US"/>
          </a:p>
        </p:txBody>
      </p:sp>
      <p:sp>
        <p:nvSpPr>
          <p:cNvPr id="3" name="Slide Number Placeholder 2">
            <a:extLst>
              <a:ext uri="{FF2B5EF4-FFF2-40B4-BE49-F238E27FC236}">
                <a16:creationId xmlns:a16="http://schemas.microsoft.com/office/drawing/2014/main" id="{0952C67A-76DE-478E-AAE1-457B55B7820B}"/>
              </a:ext>
            </a:extLst>
          </p:cNvPr>
          <p:cNvSpPr>
            <a:spLocks noGrp="1"/>
          </p:cNvSpPr>
          <p:nvPr>
            <p:ph type="sldNum" sz="quarter" idx="4"/>
          </p:nvPr>
        </p:nvSpPr>
        <p:spPr/>
        <p:txBody>
          <a:bodyPr/>
          <a:lstStyle/>
          <a:p>
            <a:fld id="{0C46E731-D52C-420E-B9A6-9FE86F5B321E}" type="slidenum">
              <a:rPr lang="en-US" smtClean="0"/>
              <a:pPr/>
              <a:t>12</a:t>
            </a:fld>
            <a:endParaRPr lang="en-US"/>
          </a:p>
        </p:txBody>
      </p:sp>
      <p:sp>
        <p:nvSpPr>
          <p:cNvPr id="7" name="TextBox 6">
            <a:extLst>
              <a:ext uri="{FF2B5EF4-FFF2-40B4-BE49-F238E27FC236}">
                <a16:creationId xmlns:a16="http://schemas.microsoft.com/office/drawing/2014/main" id="{16A1D8EE-A021-4EE4-B840-3B1EA994055D}"/>
              </a:ext>
            </a:extLst>
          </p:cNvPr>
          <p:cNvSpPr txBox="1"/>
          <p:nvPr/>
        </p:nvSpPr>
        <p:spPr>
          <a:xfrm>
            <a:off x="387072" y="4840985"/>
            <a:ext cx="8848430" cy="200055"/>
          </a:xfrm>
          <a:prstGeom prst="rect">
            <a:avLst/>
          </a:prstGeom>
          <a:noFill/>
        </p:spPr>
        <p:txBody>
          <a:bodyPr wrap="square">
            <a:spAutoFit/>
          </a:bodyPr>
          <a:lstStyle/>
          <a:p>
            <a:r>
              <a:rPr lang="en-US" sz="700" b="0" i="0">
                <a:solidFill>
                  <a:schemeClr val="bg1">
                    <a:lumMod val="65000"/>
                  </a:schemeClr>
                </a:solidFill>
                <a:effectLst/>
                <a:latin typeface="Fidelity Sans" panose="020B0503030202020204" pitchFamily="34" charset="0"/>
              </a:rPr>
              <a:t>Fidelity Investments </a:t>
            </a:r>
            <a:r>
              <a:rPr lang="en-US" sz="700" b="0" i="0" err="1">
                <a:solidFill>
                  <a:schemeClr val="bg1">
                    <a:lumMod val="65000"/>
                  </a:schemeClr>
                </a:solidFill>
                <a:effectLst/>
                <a:latin typeface="Fidelity Sans" panose="020B0503030202020204" pitchFamily="34" charset="0"/>
              </a:rPr>
              <a:t>recordkept</a:t>
            </a:r>
            <a:r>
              <a:rPr lang="en-US" sz="700" b="0" i="0">
                <a:solidFill>
                  <a:schemeClr val="bg1">
                    <a:lumMod val="65000"/>
                  </a:schemeClr>
                </a:solidFill>
                <a:effectLst/>
                <a:latin typeface="Fidelity Sans" panose="020B0503030202020204" pitchFamily="34" charset="0"/>
              </a:rPr>
              <a:t> data as of December 31, 2019; </a:t>
            </a:r>
            <a:r>
              <a:rPr lang="en-US" sz="700" b="0" i="0" err="1">
                <a:solidFill>
                  <a:schemeClr val="bg1">
                    <a:lumMod val="65000"/>
                  </a:schemeClr>
                </a:solidFill>
                <a:effectLst/>
                <a:latin typeface="Fidelity Sans" panose="020B0503030202020204" pitchFamily="34" charset="0"/>
              </a:rPr>
              <a:t>eCertified</a:t>
            </a:r>
            <a:r>
              <a:rPr lang="en-US" sz="700" b="0" i="0">
                <a:solidFill>
                  <a:schemeClr val="bg1">
                    <a:lumMod val="65000"/>
                  </a:schemeClr>
                </a:solidFill>
                <a:effectLst/>
                <a:latin typeface="Fidelity Sans" panose="020B0503030202020204" pitchFamily="34" charset="0"/>
              </a:rPr>
              <a:t> participant web entries.</a:t>
            </a:r>
            <a:endParaRPr lang="en-US" sz="700">
              <a:solidFill>
                <a:schemeClr val="bg1">
                  <a:lumMod val="65000"/>
                </a:schemeClr>
              </a:solidFill>
              <a:latin typeface="Fidelity Sans" panose="020B0503030202020204" pitchFamily="34" charset="0"/>
            </a:endParaRPr>
          </a:p>
        </p:txBody>
      </p:sp>
      <p:sp>
        <p:nvSpPr>
          <p:cNvPr id="10" name="TextBox 9">
            <a:extLst>
              <a:ext uri="{FF2B5EF4-FFF2-40B4-BE49-F238E27FC236}">
                <a16:creationId xmlns:a16="http://schemas.microsoft.com/office/drawing/2014/main" id="{1B80FDC8-B02E-4E01-8C44-5121CAFD7A69}"/>
              </a:ext>
            </a:extLst>
          </p:cNvPr>
          <p:cNvSpPr txBox="1"/>
          <p:nvPr/>
        </p:nvSpPr>
        <p:spPr>
          <a:xfrm>
            <a:off x="4043680" y="2390098"/>
            <a:ext cx="3981132" cy="707886"/>
          </a:xfrm>
          <a:prstGeom prst="rect">
            <a:avLst/>
          </a:prstGeom>
          <a:noFill/>
        </p:spPr>
        <p:txBody>
          <a:bodyPr wrap="square">
            <a:spAutoFit/>
          </a:bodyPr>
          <a:lstStyle/>
          <a:p>
            <a:r>
              <a:rPr lang="en-US" sz="2000" b="1" i="0">
                <a:solidFill>
                  <a:schemeClr val="accent6">
                    <a:lumMod val="75000"/>
                  </a:schemeClr>
                </a:solidFill>
                <a:effectLst/>
                <a:latin typeface="+mj-lt"/>
              </a:rPr>
              <a:t>1 in 3 hardship withdrawals </a:t>
            </a:r>
            <a:r>
              <a:rPr lang="en-US" sz="2000" i="0">
                <a:solidFill>
                  <a:schemeClr val="accent6">
                    <a:lumMod val="75000"/>
                  </a:schemeClr>
                </a:solidFill>
                <a:effectLst/>
                <a:latin typeface="+mj-lt"/>
              </a:rPr>
              <a:t>from retirement savings</a:t>
            </a:r>
            <a:endParaRPr lang="en-US" sz="2000">
              <a:solidFill>
                <a:schemeClr val="accent6">
                  <a:lumMod val="75000"/>
                </a:schemeClr>
              </a:solidFill>
              <a:latin typeface="+mj-lt"/>
            </a:endParaRPr>
          </a:p>
        </p:txBody>
      </p:sp>
      <p:grpSp>
        <p:nvGrpSpPr>
          <p:cNvPr id="12" name="Group 11">
            <a:extLst>
              <a:ext uri="{FF2B5EF4-FFF2-40B4-BE49-F238E27FC236}">
                <a16:creationId xmlns:a16="http://schemas.microsoft.com/office/drawing/2014/main" id="{FA76766E-1B39-4502-8066-424FA84F91BC}"/>
              </a:ext>
            </a:extLst>
          </p:cNvPr>
          <p:cNvGrpSpPr/>
          <p:nvPr/>
        </p:nvGrpSpPr>
        <p:grpSpPr>
          <a:xfrm>
            <a:off x="1687830" y="2446455"/>
            <a:ext cx="577850" cy="549275"/>
            <a:chOff x="11004550" y="5400676"/>
            <a:chExt cx="577850" cy="549275"/>
          </a:xfrm>
          <a:solidFill>
            <a:schemeClr val="accent6">
              <a:lumMod val="75000"/>
            </a:schemeClr>
          </a:solidFill>
        </p:grpSpPr>
        <p:sp>
          <p:nvSpPr>
            <p:cNvPr id="13" name="Freeform 132">
              <a:extLst>
                <a:ext uri="{FF2B5EF4-FFF2-40B4-BE49-F238E27FC236}">
                  <a16:creationId xmlns:a16="http://schemas.microsoft.com/office/drawing/2014/main" id="{0488BF10-7CC6-4EAB-BC49-FE995767BCFF}"/>
                </a:ext>
              </a:extLst>
            </p:cNvPr>
            <p:cNvSpPr>
              <a:spLocks noEditPoints="1"/>
            </p:cNvSpPr>
            <p:nvPr/>
          </p:nvSpPr>
          <p:spPr bwMode="auto">
            <a:xfrm>
              <a:off x="11004550" y="5718176"/>
              <a:ext cx="577850" cy="231775"/>
            </a:xfrm>
            <a:custGeom>
              <a:avLst/>
              <a:gdLst>
                <a:gd name="T0" fmla="*/ 239 w 240"/>
                <a:gd name="T1" fmla="*/ 41 h 96"/>
                <a:gd name="T2" fmla="*/ 205 w 240"/>
                <a:gd name="T3" fmla="*/ 29 h 96"/>
                <a:gd name="T4" fmla="*/ 168 w 240"/>
                <a:gd name="T5" fmla="*/ 41 h 96"/>
                <a:gd name="T6" fmla="*/ 168 w 240"/>
                <a:gd name="T7" fmla="*/ 40 h 96"/>
                <a:gd name="T8" fmla="*/ 152 w 240"/>
                <a:gd name="T9" fmla="*/ 24 h 96"/>
                <a:gd name="T10" fmla="*/ 137 w 240"/>
                <a:gd name="T11" fmla="*/ 24 h 96"/>
                <a:gd name="T12" fmla="*/ 121 w 240"/>
                <a:gd name="T13" fmla="*/ 24 h 96"/>
                <a:gd name="T14" fmla="*/ 76 w 240"/>
                <a:gd name="T15" fmla="*/ 8 h 96"/>
                <a:gd name="T16" fmla="*/ 48 w 240"/>
                <a:gd name="T17" fmla="*/ 8 h 96"/>
                <a:gd name="T18" fmla="*/ 48 w 240"/>
                <a:gd name="T19" fmla="*/ 4 h 96"/>
                <a:gd name="T20" fmla="*/ 44 w 240"/>
                <a:gd name="T21" fmla="*/ 0 h 96"/>
                <a:gd name="T22" fmla="*/ 4 w 240"/>
                <a:gd name="T23" fmla="*/ 0 h 96"/>
                <a:gd name="T24" fmla="*/ 0 w 240"/>
                <a:gd name="T25" fmla="*/ 4 h 96"/>
                <a:gd name="T26" fmla="*/ 0 w 240"/>
                <a:gd name="T27" fmla="*/ 76 h 96"/>
                <a:gd name="T28" fmla="*/ 4 w 240"/>
                <a:gd name="T29" fmla="*/ 80 h 96"/>
                <a:gd name="T30" fmla="*/ 44 w 240"/>
                <a:gd name="T31" fmla="*/ 80 h 96"/>
                <a:gd name="T32" fmla="*/ 48 w 240"/>
                <a:gd name="T33" fmla="*/ 76 h 96"/>
                <a:gd name="T34" fmla="*/ 48 w 240"/>
                <a:gd name="T35" fmla="*/ 73 h 96"/>
                <a:gd name="T36" fmla="*/ 74 w 240"/>
                <a:gd name="T37" fmla="*/ 82 h 96"/>
                <a:gd name="T38" fmla="*/ 128 w 240"/>
                <a:gd name="T39" fmla="*/ 96 h 96"/>
                <a:gd name="T40" fmla="*/ 193 w 240"/>
                <a:gd name="T41" fmla="*/ 70 h 96"/>
                <a:gd name="T42" fmla="*/ 238 w 240"/>
                <a:gd name="T43" fmla="*/ 48 h 96"/>
                <a:gd name="T44" fmla="*/ 240 w 240"/>
                <a:gd name="T45" fmla="*/ 45 h 96"/>
                <a:gd name="T46" fmla="*/ 239 w 240"/>
                <a:gd name="T47" fmla="*/ 41 h 96"/>
                <a:gd name="T48" fmla="*/ 40 w 240"/>
                <a:gd name="T49" fmla="*/ 72 h 96"/>
                <a:gd name="T50" fmla="*/ 8 w 240"/>
                <a:gd name="T51" fmla="*/ 72 h 96"/>
                <a:gd name="T52" fmla="*/ 8 w 240"/>
                <a:gd name="T53" fmla="*/ 8 h 96"/>
                <a:gd name="T54" fmla="*/ 40 w 240"/>
                <a:gd name="T55" fmla="*/ 8 h 96"/>
                <a:gd name="T56" fmla="*/ 40 w 240"/>
                <a:gd name="T57" fmla="*/ 72 h 96"/>
                <a:gd name="T58" fmla="*/ 190 w 240"/>
                <a:gd name="T59" fmla="*/ 63 h 96"/>
                <a:gd name="T60" fmla="*/ 77 w 240"/>
                <a:gd name="T61" fmla="*/ 74 h 96"/>
                <a:gd name="T62" fmla="*/ 48 w 240"/>
                <a:gd name="T63" fmla="*/ 65 h 96"/>
                <a:gd name="T64" fmla="*/ 48 w 240"/>
                <a:gd name="T65" fmla="*/ 16 h 96"/>
                <a:gd name="T66" fmla="*/ 76 w 240"/>
                <a:gd name="T67" fmla="*/ 16 h 96"/>
                <a:gd name="T68" fmla="*/ 118 w 240"/>
                <a:gd name="T69" fmla="*/ 31 h 96"/>
                <a:gd name="T70" fmla="*/ 120 w 240"/>
                <a:gd name="T71" fmla="*/ 32 h 96"/>
                <a:gd name="T72" fmla="*/ 137 w 240"/>
                <a:gd name="T73" fmla="*/ 32 h 96"/>
                <a:gd name="T74" fmla="*/ 152 w 240"/>
                <a:gd name="T75" fmla="*/ 32 h 96"/>
                <a:gd name="T76" fmla="*/ 160 w 240"/>
                <a:gd name="T77" fmla="*/ 40 h 96"/>
                <a:gd name="T78" fmla="*/ 152 w 240"/>
                <a:gd name="T79" fmla="*/ 48 h 96"/>
                <a:gd name="T80" fmla="*/ 96 w 240"/>
                <a:gd name="T81" fmla="*/ 48 h 96"/>
                <a:gd name="T82" fmla="*/ 92 w 240"/>
                <a:gd name="T83" fmla="*/ 52 h 96"/>
                <a:gd name="T84" fmla="*/ 96 w 240"/>
                <a:gd name="T85" fmla="*/ 56 h 96"/>
                <a:gd name="T86" fmla="*/ 152 w 240"/>
                <a:gd name="T87" fmla="*/ 56 h 96"/>
                <a:gd name="T88" fmla="*/ 164 w 240"/>
                <a:gd name="T89" fmla="*/ 50 h 96"/>
                <a:gd name="T90" fmla="*/ 207 w 240"/>
                <a:gd name="T91" fmla="*/ 36 h 96"/>
                <a:gd name="T92" fmla="*/ 229 w 240"/>
                <a:gd name="T93" fmla="*/ 43 h 96"/>
                <a:gd name="T94" fmla="*/ 190 w 240"/>
                <a:gd name="T95"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 h="96">
                  <a:moveTo>
                    <a:pt x="239" y="41"/>
                  </a:moveTo>
                  <a:cubicBezTo>
                    <a:pt x="230" y="32"/>
                    <a:pt x="219" y="24"/>
                    <a:pt x="205" y="29"/>
                  </a:cubicBezTo>
                  <a:cubicBezTo>
                    <a:pt x="168" y="41"/>
                    <a:pt x="168" y="41"/>
                    <a:pt x="168" y="41"/>
                  </a:cubicBezTo>
                  <a:cubicBezTo>
                    <a:pt x="168" y="40"/>
                    <a:pt x="168" y="40"/>
                    <a:pt x="168" y="40"/>
                  </a:cubicBezTo>
                  <a:cubicBezTo>
                    <a:pt x="168" y="32"/>
                    <a:pt x="162" y="24"/>
                    <a:pt x="152" y="24"/>
                  </a:cubicBezTo>
                  <a:cubicBezTo>
                    <a:pt x="145" y="24"/>
                    <a:pt x="141" y="24"/>
                    <a:pt x="137" y="24"/>
                  </a:cubicBezTo>
                  <a:cubicBezTo>
                    <a:pt x="132" y="24"/>
                    <a:pt x="129" y="24"/>
                    <a:pt x="121" y="24"/>
                  </a:cubicBezTo>
                  <a:cubicBezTo>
                    <a:pt x="108" y="13"/>
                    <a:pt x="92" y="8"/>
                    <a:pt x="76" y="8"/>
                  </a:cubicBezTo>
                  <a:cubicBezTo>
                    <a:pt x="48" y="8"/>
                    <a:pt x="48" y="8"/>
                    <a:pt x="48" y="8"/>
                  </a:cubicBezTo>
                  <a:cubicBezTo>
                    <a:pt x="48" y="4"/>
                    <a:pt x="48" y="4"/>
                    <a:pt x="48" y="4"/>
                  </a:cubicBezTo>
                  <a:cubicBezTo>
                    <a:pt x="48" y="2"/>
                    <a:pt x="46" y="0"/>
                    <a:pt x="44" y="0"/>
                  </a:cubicBezTo>
                  <a:cubicBezTo>
                    <a:pt x="4" y="0"/>
                    <a:pt x="4" y="0"/>
                    <a:pt x="4" y="0"/>
                  </a:cubicBezTo>
                  <a:cubicBezTo>
                    <a:pt x="2" y="0"/>
                    <a:pt x="0" y="2"/>
                    <a:pt x="0" y="4"/>
                  </a:cubicBezTo>
                  <a:cubicBezTo>
                    <a:pt x="0" y="76"/>
                    <a:pt x="0" y="76"/>
                    <a:pt x="0" y="76"/>
                  </a:cubicBezTo>
                  <a:cubicBezTo>
                    <a:pt x="0" y="78"/>
                    <a:pt x="2" y="80"/>
                    <a:pt x="4" y="80"/>
                  </a:cubicBezTo>
                  <a:cubicBezTo>
                    <a:pt x="44" y="80"/>
                    <a:pt x="44" y="80"/>
                    <a:pt x="44" y="80"/>
                  </a:cubicBezTo>
                  <a:cubicBezTo>
                    <a:pt x="46" y="80"/>
                    <a:pt x="48" y="78"/>
                    <a:pt x="48" y="76"/>
                  </a:cubicBezTo>
                  <a:cubicBezTo>
                    <a:pt x="48" y="73"/>
                    <a:pt x="48" y="73"/>
                    <a:pt x="48" y="73"/>
                  </a:cubicBezTo>
                  <a:cubicBezTo>
                    <a:pt x="58" y="76"/>
                    <a:pt x="67" y="79"/>
                    <a:pt x="74" y="82"/>
                  </a:cubicBezTo>
                  <a:cubicBezTo>
                    <a:pt x="100" y="91"/>
                    <a:pt x="114" y="96"/>
                    <a:pt x="128" y="96"/>
                  </a:cubicBezTo>
                  <a:cubicBezTo>
                    <a:pt x="144" y="96"/>
                    <a:pt x="160" y="88"/>
                    <a:pt x="193" y="70"/>
                  </a:cubicBezTo>
                  <a:cubicBezTo>
                    <a:pt x="205" y="64"/>
                    <a:pt x="220" y="57"/>
                    <a:pt x="238" y="48"/>
                  </a:cubicBezTo>
                  <a:cubicBezTo>
                    <a:pt x="239" y="47"/>
                    <a:pt x="240" y="46"/>
                    <a:pt x="240" y="45"/>
                  </a:cubicBezTo>
                  <a:cubicBezTo>
                    <a:pt x="240" y="43"/>
                    <a:pt x="240" y="42"/>
                    <a:pt x="239" y="41"/>
                  </a:cubicBezTo>
                  <a:close/>
                  <a:moveTo>
                    <a:pt x="40" y="72"/>
                  </a:moveTo>
                  <a:cubicBezTo>
                    <a:pt x="8" y="72"/>
                    <a:pt x="8" y="72"/>
                    <a:pt x="8" y="72"/>
                  </a:cubicBezTo>
                  <a:cubicBezTo>
                    <a:pt x="8" y="8"/>
                    <a:pt x="8" y="8"/>
                    <a:pt x="8" y="8"/>
                  </a:cubicBezTo>
                  <a:cubicBezTo>
                    <a:pt x="40" y="8"/>
                    <a:pt x="40" y="8"/>
                    <a:pt x="40" y="8"/>
                  </a:cubicBezTo>
                  <a:lnTo>
                    <a:pt x="40" y="72"/>
                  </a:lnTo>
                  <a:close/>
                  <a:moveTo>
                    <a:pt x="190" y="63"/>
                  </a:moveTo>
                  <a:cubicBezTo>
                    <a:pt x="132" y="94"/>
                    <a:pt x="132" y="94"/>
                    <a:pt x="77" y="74"/>
                  </a:cubicBezTo>
                  <a:cubicBezTo>
                    <a:pt x="68" y="72"/>
                    <a:pt x="59" y="68"/>
                    <a:pt x="48" y="65"/>
                  </a:cubicBezTo>
                  <a:cubicBezTo>
                    <a:pt x="48" y="16"/>
                    <a:pt x="48" y="16"/>
                    <a:pt x="48" y="16"/>
                  </a:cubicBezTo>
                  <a:cubicBezTo>
                    <a:pt x="76" y="16"/>
                    <a:pt x="76" y="16"/>
                    <a:pt x="76" y="16"/>
                  </a:cubicBezTo>
                  <a:cubicBezTo>
                    <a:pt x="91" y="16"/>
                    <a:pt x="105" y="21"/>
                    <a:pt x="118" y="31"/>
                  </a:cubicBezTo>
                  <a:cubicBezTo>
                    <a:pt x="118" y="32"/>
                    <a:pt x="119" y="32"/>
                    <a:pt x="120" y="32"/>
                  </a:cubicBezTo>
                  <a:cubicBezTo>
                    <a:pt x="128" y="32"/>
                    <a:pt x="132" y="32"/>
                    <a:pt x="137" y="32"/>
                  </a:cubicBezTo>
                  <a:cubicBezTo>
                    <a:pt x="141" y="32"/>
                    <a:pt x="145" y="32"/>
                    <a:pt x="152" y="32"/>
                  </a:cubicBezTo>
                  <a:cubicBezTo>
                    <a:pt x="158" y="32"/>
                    <a:pt x="160" y="36"/>
                    <a:pt x="160" y="40"/>
                  </a:cubicBezTo>
                  <a:cubicBezTo>
                    <a:pt x="160" y="44"/>
                    <a:pt x="158" y="48"/>
                    <a:pt x="152" y="48"/>
                  </a:cubicBezTo>
                  <a:cubicBezTo>
                    <a:pt x="96" y="48"/>
                    <a:pt x="96" y="48"/>
                    <a:pt x="96" y="48"/>
                  </a:cubicBezTo>
                  <a:cubicBezTo>
                    <a:pt x="94" y="48"/>
                    <a:pt x="92" y="50"/>
                    <a:pt x="92" y="52"/>
                  </a:cubicBezTo>
                  <a:cubicBezTo>
                    <a:pt x="92" y="54"/>
                    <a:pt x="94" y="56"/>
                    <a:pt x="96" y="56"/>
                  </a:cubicBezTo>
                  <a:cubicBezTo>
                    <a:pt x="152" y="56"/>
                    <a:pt x="152" y="56"/>
                    <a:pt x="152" y="56"/>
                  </a:cubicBezTo>
                  <a:cubicBezTo>
                    <a:pt x="158" y="56"/>
                    <a:pt x="162" y="54"/>
                    <a:pt x="164" y="50"/>
                  </a:cubicBezTo>
                  <a:cubicBezTo>
                    <a:pt x="207" y="36"/>
                    <a:pt x="207" y="36"/>
                    <a:pt x="207" y="36"/>
                  </a:cubicBezTo>
                  <a:cubicBezTo>
                    <a:pt x="215" y="34"/>
                    <a:pt x="221" y="36"/>
                    <a:pt x="229" y="43"/>
                  </a:cubicBezTo>
                  <a:cubicBezTo>
                    <a:pt x="213" y="51"/>
                    <a:pt x="200" y="58"/>
                    <a:pt x="190" y="6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33">
              <a:extLst>
                <a:ext uri="{FF2B5EF4-FFF2-40B4-BE49-F238E27FC236}">
                  <a16:creationId xmlns:a16="http://schemas.microsoft.com/office/drawing/2014/main" id="{9AAB3B50-D1B4-4870-8090-14561BCCA6EE}"/>
                </a:ext>
              </a:extLst>
            </p:cNvPr>
            <p:cNvSpPr>
              <a:spLocks/>
            </p:cNvSpPr>
            <p:nvPr/>
          </p:nvSpPr>
          <p:spPr bwMode="auto">
            <a:xfrm>
              <a:off x="11293475" y="5611814"/>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4">
              <a:extLst>
                <a:ext uri="{FF2B5EF4-FFF2-40B4-BE49-F238E27FC236}">
                  <a16:creationId xmlns:a16="http://schemas.microsoft.com/office/drawing/2014/main" id="{0A30A2FB-379D-4478-802F-6A5C0192D58A}"/>
                </a:ext>
              </a:extLst>
            </p:cNvPr>
            <p:cNvSpPr>
              <a:spLocks/>
            </p:cNvSpPr>
            <p:nvPr/>
          </p:nvSpPr>
          <p:spPr bwMode="auto">
            <a:xfrm>
              <a:off x="11409363" y="5438776"/>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5">
              <a:extLst>
                <a:ext uri="{FF2B5EF4-FFF2-40B4-BE49-F238E27FC236}">
                  <a16:creationId xmlns:a16="http://schemas.microsoft.com/office/drawing/2014/main" id="{3BC7CF17-3184-498E-9E6F-C07FB14CD8F6}"/>
                </a:ext>
              </a:extLst>
            </p:cNvPr>
            <p:cNvSpPr>
              <a:spLocks noEditPoints="1"/>
            </p:cNvSpPr>
            <p:nvPr/>
          </p:nvSpPr>
          <p:spPr bwMode="auto">
            <a:xfrm>
              <a:off x="11226800" y="5573714"/>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36">
              <a:extLst>
                <a:ext uri="{FF2B5EF4-FFF2-40B4-BE49-F238E27FC236}">
                  <a16:creationId xmlns:a16="http://schemas.microsoft.com/office/drawing/2014/main" id="{E4CE4950-E736-4053-B1C7-ACF3D46C2938}"/>
                </a:ext>
              </a:extLst>
            </p:cNvPr>
            <p:cNvSpPr>
              <a:spLocks noEditPoints="1"/>
            </p:cNvSpPr>
            <p:nvPr/>
          </p:nvSpPr>
          <p:spPr bwMode="auto">
            <a:xfrm>
              <a:off x="11341100" y="5400676"/>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17">
            <a:extLst>
              <a:ext uri="{FF2B5EF4-FFF2-40B4-BE49-F238E27FC236}">
                <a16:creationId xmlns:a16="http://schemas.microsoft.com/office/drawing/2014/main" id="{703B5DD9-2421-4753-9142-BD7D973F4432}"/>
              </a:ext>
            </a:extLst>
          </p:cNvPr>
          <p:cNvGrpSpPr/>
          <p:nvPr/>
        </p:nvGrpSpPr>
        <p:grpSpPr>
          <a:xfrm>
            <a:off x="2459990" y="2446455"/>
            <a:ext cx="577850" cy="549275"/>
            <a:chOff x="11004550" y="5400676"/>
            <a:chExt cx="577850" cy="549275"/>
          </a:xfrm>
          <a:solidFill>
            <a:schemeClr val="bg1">
              <a:lumMod val="65000"/>
            </a:schemeClr>
          </a:solidFill>
        </p:grpSpPr>
        <p:sp>
          <p:nvSpPr>
            <p:cNvPr id="19" name="Freeform 132">
              <a:extLst>
                <a:ext uri="{FF2B5EF4-FFF2-40B4-BE49-F238E27FC236}">
                  <a16:creationId xmlns:a16="http://schemas.microsoft.com/office/drawing/2014/main" id="{120F8F4C-7BE2-4D55-AD48-352E51EA001E}"/>
                </a:ext>
              </a:extLst>
            </p:cNvPr>
            <p:cNvSpPr>
              <a:spLocks noEditPoints="1"/>
            </p:cNvSpPr>
            <p:nvPr/>
          </p:nvSpPr>
          <p:spPr bwMode="auto">
            <a:xfrm>
              <a:off x="11004550" y="5718176"/>
              <a:ext cx="577850" cy="231775"/>
            </a:xfrm>
            <a:custGeom>
              <a:avLst/>
              <a:gdLst>
                <a:gd name="T0" fmla="*/ 239 w 240"/>
                <a:gd name="T1" fmla="*/ 41 h 96"/>
                <a:gd name="T2" fmla="*/ 205 w 240"/>
                <a:gd name="T3" fmla="*/ 29 h 96"/>
                <a:gd name="T4" fmla="*/ 168 w 240"/>
                <a:gd name="T5" fmla="*/ 41 h 96"/>
                <a:gd name="T6" fmla="*/ 168 w 240"/>
                <a:gd name="T7" fmla="*/ 40 h 96"/>
                <a:gd name="T8" fmla="*/ 152 w 240"/>
                <a:gd name="T9" fmla="*/ 24 h 96"/>
                <a:gd name="T10" fmla="*/ 137 w 240"/>
                <a:gd name="T11" fmla="*/ 24 h 96"/>
                <a:gd name="T12" fmla="*/ 121 w 240"/>
                <a:gd name="T13" fmla="*/ 24 h 96"/>
                <a:gd name="T14" fmla="*/ 76 w 240"/>
                <a:gd name="T15" fmla="*/ 8 h 96"/>
                <a:gd name="T16" fmla="*/ 48 w 240"/>
                <a:gd name="T17" fmla="*/ 8 h 96"/>
                <a:gd name="T18" fmla="*/ 48 w 240"/>
                <a:gd name="T19" fmla="*/ 4 h 96"/>
                <a:gd name="T20" fmla="*/ 44 w 240"/>
                <a:gd name="T21" fmla="*/ 0 h 96"/>
                <a:gd name="T22" fmla="*/ 4 w 240"/>
                <a:gd name="T23" fmla="*/ 0 h 96"/>
                <a:gd name="T24" fmla="*/ 0 w 240"/>
                <a:gd name="T25" fmla="*/ 4 h 96"/>
                <a:gd name="T26" fmla="*/ 0 w 240"/>
                <a:gd name="T27" fmla="*/ 76 h 96"/>
                <a:gd name="T28" fmla="*/ 4 w 240"/>
                <a:gd name="T29" fmla="*/ 80 h 96"/>
                <a:gd name="T30" fmla="*/ 44 w 240"/>
                <a:gd name="T31" fmla="*/ 80 h 96"/>
                <a:gd name="T32" fmla="*/ 48 w 240"/>
                <a:gd name="T33" fmla="*/ 76 h 96"/>
                <a:gd name="T34" fmla="*/ 48 w 240"/>
                <a:gd name="T35" fmla="*/ 73 h 96"/>
                <a:gd name="T36" fmla="*/ 74 w 240"/>
                <a:gd name="T37" fmla="*/ 82 h 96"/>
                <a:gd name="T38" fmla="*/ 128 w 240"/>
                <a:gd name="T39" fmla="*/ 96 h 96"/>
                <a:gd name="T40" fmla="*/ 193 w 240"/>
                <a:gd name="T41" fmla="*/ 70 h 96"/>
                <a:gd name="T42" fmla="*/ 238 w 240"/>
                <a:gd name="T43" fmla="*/ 48 h 96"/>
                <a:gd name="T44" fmla="*/ 240 w 240"/>
                <a:gd name="T45" fmla="*/ 45 h 96"/>
                <a:gd name="T46" fmla="*/ 239 w 240"/>
                <a:gd name="T47" fmla="*/ 41 h 96"/>
                <a:gd name="T48" fmla="*/ 40 w 240"/>
                <a:gd name="T49" fmla="*/ 72 h 96"/>
                <a:gd name="T50" fmla="*/ 8 w 240"/>
                <a:gd name="T51" fmla="*/ 72 h 96"/>
                <a:gd name="T52" fmla="*/ 8 w 240"/>
                <a:gd name="T53" fmla="*/ 8 h 96"/>
                <a:gd name="T54" fmla="*/ 40 w 240"/>
                <a:gd name="T55" fmla="*/ 8 h 96"/>
                <a:gd name="T56" fmla="*/ 40 w 240"/>
                <a:gd name="T57" fmla="*/ 72 h 96"/>
                <a:gd name="T58" fmla="*/ 190 w 240"/>
                <a:gd name="T59" fmla="*/ 63 h 96"/>
                <a:gd name="T60" fmla="*/ 77 w 240"/>
                <a:gd name="T61" fmla="*/ 74 h 96"/>
                <a:gd name="T62" fmla="*/ 48 w 240"/>
                <a:gd name="T63" fmla="*/ 65 h 96"/>
                <a:gd name="T64" fmla="*/ 48 w 240"/>
                <a:gd name="T65" fmla="*/ 16 h 96"/>
                <a:gd name="T66" fmla="*/ 76 w 240"/>
                <a:gd name="T67" fmla="*/ 16 h 96"/>
                <a:gd name="T68" fmla="*/ 118 w 240"/>
                <a:gd name="T69" fmla="*/ 31 h 96"/>
                <a:gd name="T70" fmla="*/ 120 w 240"/>
                <a:gd name="T71" fmla="*/ 32 h 96"/>
                <a:gd name="T72" fmla="*/ 137 w 240"/>
                <a:gd name="T73" fmla="*/ 32 h 96"/>
                <a:gd name="T74" fmla="*/ 152 w 240"/>
                <a:gd name="T75" fmla="*/ 32 h 96"/>
                <a:gd name="T76" fmla="*/ 160 w 240"/>
                <a:gd name="T77" fmla="*/ 40 h 96"/>
                <a:gd name="T78" fmla="*/ 152 w 240"/>
                <a:gd name="T79" fmla="*/ 48 h 96"/>
                <a:gd name="T80" fmla="*/ 96 w 240"/>
                <a:gd name="T81" fmla="*/ 48 h 96"/>
                <a:gd name="T82" fmla="*/ 92 w 240"/>
                <a:gd name="T83" fmla="*/ 52 h 96"/>
                <a:gd name="T84" fmla="*/ 96 w 240"/>
                <a:gd name="T85" fmla="*/ 56 h 96"/>
                <a:gd name="T86" fmla="*/ 152 w 240"/>
                <a:gd name="T87" fmla="*/ 56 h 96"/>
                <a:gd name="T88" fmla="*/ 164 w 240"/>
                <a:gd name="T89" fmla="*/ 50 h 96"/>
                <a:gd name="T90" fmla="*/ 207 w 240"/>
                <a:gd name="T91" fmla="*/ 36 h 96"/>
                <a:gd name="T92" fmla="*/ 229 w 240"/>
                <a:gd name="T93" fmla="*/ 43 h 96"/>
                <a:gd name="T94" fmla="*/ 190 w 240"/>
                <a:gd name="T95"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 h="96">
                  <a:moveTo>
                    <a:pt x="239" y="41"/>
                  </a:moveTo>
                  <a:cubicBezTo>
                    <a:pt x="230" y="32"/>
                    <a:pt x="219" y="24"/>
                    <a:pt x="205" y="29"/>
                  </a:cubicBezTo>
                  <a:cubicBezTo>
                    <a:pt x="168" y="41"/>
                    <a:pt x="168" y="41"/>
                    <a:pt x="168" y="41"/>
                  </a:cubicBezTo>
                  <a:cubicBezTo>
                    <a:pt x="168" y="40"/>
                    <a:pt x="168" y="40"/>
                    <a:pt x="168" y="40"/>
                  </a:cubicBezTo>
                  <a:cubicBezTo>
                    <a:pt x="168" y="32"/>
                    <a:pt x="162" y="24"/>
                    <a:pt x="152" y="24"/>
                  </a:cubicBezTo>
                  <a:cubicBezTo>
                    <a:pt x="145" y="24"/>
                    <a:pt x="141" y="24"/>
                    <a:pt x="137" y="24"/>
                  </a:cubicBezTo>
                  <a:cubicBezTo>
                    <a:pt x="132" y="24"/>
                    <a:pt x="129" y="24"/>
                    <a:pt x="121" y="24"/>
                  </a:cubicBezTo>
                  <a:cubicBezTo>
                    <a:pt x="108" y="13"/>
                    <a:pt x="92" y="8"/>
                    <a:pt x="76" y="8"/>
                  </a:cubicBezTo>
                  <a:cubicBezTo>
                    <a:pt x="48" y="8"/>
                    <a:pt x="48" y="8"/>
                    <a:pt x="48" y="8"/>
                  </a:cubicBezTo>
                  <a:cubicBezTo>
                    <a:pt x="48" y="4"/>
                    <a:pt x="48" y="4"/>
                    <a:pt x="48" y="4"/>
                  </a:cubicBezTo>
                  <a:cubicBezTo>
                    <a:pt x="48" y="2"/>
                    <a:pt x="46" y="0"/>
                    <a:pt x="44" y="0"/>
                  </a:cubicBezTo>
                  <a:cubicBezTo>
                    <a:pt x="4" y="0"/>
                    <a:pt x="4" y="0"/>
                    <a:pt x="4" y="0"/>
                  </a:cubicBezTo>
                  <a:cubicBezTo>
                    <a:pt x="2" y="0"/>
                    <a:pt x="0" y="2"/>
                    <a:pt x="0" y="4"/>
                  </a:cubicBezTo>
                  <a:cubicBezTo>
                    <a:pt x="0" y="76"/>
                    <a:pt x="0" y="76"/>
                    <a:pt x="0" y="76"/>
                  </a:cubicBezTo>
                  <a:cubicBezTo>
                    <a:pt x="0" y="78"/>
                    <a:pt x="2" y="80"/>
                    <a:pt x="4" y="80"/>
                  </a:cubicBezTo>
                  <a:cubicBezTo>
                    <a:pt x="44" y="80"/>
                    <a:pt x="44" y="80"/>
                    <a:pt x="44" y="80"/>
                  </a:cubicBezTo>
                  <a:cubicBezTo>
                    <a:pt x="46" y="80"/>
                    <a:pt x="48" y="78"/>
                    <a:pt x="48" y="76"/>
                  </a:cubicBezTo>
                  <a:cubicBezTo>
                    <a:pt x="48" y="73"/>
                    <a:pt x="48" y="73"/>
                    <a:pt x="48" y="73"/>
                  </a:cubicBezTo>
                  <a:cubicBezTo>
                    <a:pt x="58" y="76"/>
                    <a:pt x="67" y="79"/>
                    <a:pt x="74" y="82"/>
                  </a:cubicBezTo>
                  <a:cubicBezTo>
                    <a:pt x="100" y="91"/>
                    <a:pt x="114" y="96"/>
                    <a:pt x="128" y="96"/>
                  </a:cubicBezTo>
                  <a:cubicBezTo>
                    <a:pt x="144" y="96"/>
                    <a:pt x="160" y="88"/>
                    <a:pt x="193" y="70"/>
                  </a:cubicBezTo>
                  <a:cubicBezTo>
                    <a:pt x="205" y="64"/>
                    <a:pt x="220" y="57"/>
                    <a:pt x="238" y="48"/>
                  </a:cubicBezTo>
                  <a:cubicBezTo>
                    <a:pt x="239" y="47"/>
                    <a:pt x="240" y="46"/>
                    <a:pt x="240" y="45"/>
                  </a:cubicBezTo>
                  <a:cubicBezTo>
                    <a:pt x="240" y="43"/>
                    <a:pt x="240" y="42"/>
                    <a:pt x="239" y="41"/>
                  </a:cubicBezTo>
                  <a:close/>
                  <a:moveTo>
                    <a:pt x="40" y="72"/>
                  </a:moveTo>
                  <a:cubicBezTo>
                    <a:pt x="8" y="72"/>
                    <a:pt x="8" y="72"/>
                    <a:pt x="8" y="72"/>
                  </a:cubicBezTo>
                  <a:cubicBezTo>
                    <a:pt x="8" y="8"/>
                    <a:pt x="8" y="8"/>
                    <a:pt x="8" y="8"/>
                  </a:cubicBezTo>
                  <a:cubicBezTo>
                    <a:pt x="40" y="8"/>
                    <a:pt x="40" y="8"/>
                    <a:pt x="40" y="8"/>
                  </a:cubicBezTo>
                  <a:lnTo>
                    <a:pt x="40" y="72"/>
                  </a:lnTo>
                  <a:close/>
                  <a:moveTo>
                    <a:pt x="190" y="63"/>
                  </a:moveTo>
                  <a:cubicBezTo>
                    <a:pt x="132" y="94"/>
                    <a:pt x="132" y="94"/>
                    <a:pt x="77" y="74"/>
                  </a:cubicBezTo>
                  <a:cubicBezTo>
                    <a:pt x="68" y="72"/>
                    <a:pt x="59" y="68"/>
                    <a:pt x="48" y="65"/>
                  </a:cubicBezTo>
                  <a:cubicBezTo>
                    <a:pt x="48" y="16"/>
                    <a:pt x="48" y="16"/>
                    <a:pt x="48" y="16"/>
                  </a:cubicBezTo>
                  <a:cubicBezTo>
                    <a:pt x="76" y="16"/>
                    <a:pt x="76" y="16"/>
                    <a:pt x="76" y="16"/>
                  </a:cubicBezTo>
                  <a:cubicBezTo>
                    <a:pt x="91" y="16"/>
                    <a:pt x="105" y="21"/>
                    <a:pt x="118" y="31"/>
                  </a:cubicBezTo>
                  <a:cubicBezTo>
                    <a:pt x="118" y="32"/>
                    <a:pt x="119" y="32"/>
                    <a:pt x="120" y="32"/>
                  </a:cubicBezTo>
                  <a:cubicBezTo>
                    <a:pt x="128" y="32"/>
                    <a:pt x="132" y="32"/>
                    <a:pt x="137" y="32"/>
                  </a:cubicBezTo>
                  <a:cubicBezTo>
                    <a:pt x="141" y="32"/>
                    <a:pt x="145" y="32"/>
                    <a:pt x="152" y="32"/>
                  </a:cubicBezTo>
                  <a:cubicBezTo>
                    <a:pt x="158" y="32"/>
                    <a:pt x="160" y="36"/>
                    <a:pt x="160" y="40"/>
                  </a:cubicBezTo>
                  <a:cubicBezTo>
                    <a:pt x="160" y="44"/>
                    <a:pt x="158" y="48"/>
                    <a:pt x="152" y="48"/>
                  </a:cubicBezTo>
                  <a:cubicBezTo>
                    <a:pt x="96" y="48"/>
                    <a:pt x="96" y="48"/>
                    <a:pt x="96" y="48"/>
                  </a:cubicBezTo>
                  <a:cubicBezTo>
                    <a:pt x="94" y="48"/>
                    <a:pt x="92" y="50"/>
                    <a:pt x="92" y="52"/>
                  </a:cubicBezTo>
                  <a:cubicBezTo>
                    <a:pt x="92" y="54"/>
                    <a:pt x="94" y="56"/>
                    <a:pt x="96" y="56"/>
                  </a:cubicBezTo>
                  <a:cubicBezTo>
                    <a:pt x="152" y="56"/>
                    <a:pt x="152" y="56"/>
                    <a:pt x="152" y="56"/>
                  </a:cubicBezTo>
                  <a:cubicBezTo>
                    <a:pt x="158" y="56"/>
                    <a:pt x="162" y="54"/>
                    <a:pt x="164" y="50"/>
                  </a:cubicBezTo>
                  <a:cubicBezTo>
                    <a:pt x="207" y="36"/>
                    <a:pt x="207" y="36"/>
                    <a:pt x="207" y="36"/>
                  </a:cubicBezTo>
                  <a:cubicBezTo>
                    <a:pt x="215" y="34"/>
                    <a:pt x="221" y="36"/>
                    <a:pt x="229" y="43"/>
                  </a:cubicBezTo>
                  <a:cubicBezTo>
                    <a:pt x="213" y="51"/>
                    <a:pt x="200" y="58"/>
                    <a:pt x="190" y="6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33">
              <a:extLst>
                <a:ext uri="{FF2B5EF4-FFF2-40B4-BE49-F238E27FC236}">
                  <a16:creationId xmlns:a16="http://schemas.microsoft.com/office/drawing/2014/main" id="{01C0714F-E929-45D2-8798-47E06B5AE589}"/>
                </a:ext>
              </a:extLst>
            </p:cNvPr>
            <p:cNvSpPr>
              <a:spLocks/>
            </p:cNvSpPr>
            <p:nvPr/>
          </p:nvSpPr>
          <p:spPr bwMode="auto">
            <a:xfrm>
              <a:off x="11293475" y="5611814"/>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34">
              <a:extLst>
                <a:ext uri="{FF2B5EF4-FFF2-40B4-BE49-F238E27FC236}">
                  <a16:creationId xmlns:a16="http://schemas.microsoft.com/office/drawing/2014/main" id="{452D61D7-776E-43C3-AB9B-AA346F66FC0C}"/>
                </a:ext>
              </a:extLst>
            </p:cNvPr>
            <p:cNvSpPr>
              <a:spLocks/>
            </p:cNvSpPr>
            <p:nvPr/>
          </p:nvSpPr>
          <p:spPr bwMode="auto">
            <a:xfrm>
              <a:off x="11409363" y="5438776"/>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5">
              <a:extLst>
                <a:ext uri="{FF2B5EF4-FFF2-40B4-BE49-F238E27FC236}">
                  <a16:creationId xmlns:a16="http://schemas.microsoft.com/office/drawing/2014/main" id="{7F926DD2-D3A0-4F0A-8CBB-90CB80FD39D9}"/>
                </a:ext>
              </a:extLst>
            </p:cNvPr>
            <p:cNvSpPr>
              <a:spLocks noEditPoints="1"/>
            </p:cNvSpPr>
            <p:nvPr/>
          </p:nvSpPr>
          <p:spPr bwMode="auto">
            <a:xfrm>
              <a:off x="11226800" y="5573714"/>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36">
              <a:extLst>
                <a:ext uri="{FF2B5EF4-FFF2-40B4-BE49-F238E27FC236}">
                  <a16:creationId xmlns:a16="http://schemas.microsoft.com/office/drawing/2014/main" id="{CC20299F-C4AE-4C91-8184-872C6389E2E5}"/>
                </a:ext>
              </a:extLst>
            </p:cNvPr>
            <p:cNvSpPr>
              <a:spLocks noEditPoints="1"/>
            </p:cNvSpPr>
            <p:nvPr/>
          </p:nvSpPr>
          <p:spPr bwMode="auto">
            <a:xfrm>
              <a:off x="11341100" y="5400676"/>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3">
            <a:extLst>
              <a:ext uri="{FF2B5EF4-FFF2-40B4-BE49-F238E27FC236}">
                <a16:creationId xmlns:a16="http://schemas.microsoft.com/office/drawing/2014/main" id="{575F8FCE-315E-4738-ACF1-C075E4CB0081}"/>
              </a:ext>
            </a:extLst>
          </p:cNvPr>
          <p:cNvGrpSpPr/>
          <p:nvPr/>
        </p:nvGrpSpPr>
        <p:grpSpPr>
          <a:xfrm>
            <a:off x="3236595" y="2446455"/>
            <a:ext cx="577850" cy="549275"/>
            <a:chOff x="11004550" y="5400676"/>
            <a:chExt cx="577850" cy="549275"/>
          </a:xfrm>
          <a:solidFill>
            <a:schemeClr val="bg1">
              <a:lumMod val="65000"/>
            </a:schemeClr>
          </a:solidFill>
        </p:grpSpPr>
        <p:sp>
          <p:nvSpPr>
            <p:cNvPr id="25" name="Freeform 132">
              <a:extLst>
                <a:ext uri="{FF2B5EF4-FFF2-40B4-BE49-F238E27FC236}">
                  <a16:creationId xmlns:a16="http://schemas.microsoft.com/office/drawing/2014/main" id="{6CEB8F87-9E84-4F75-91BA-AFE2E3F3C06F}"/>
                </a:ext>
              </a:extLst>
            </p:cNvPr>
            <p:cNvSpPr>
              <a:spLocks noEditPoints="1"/>
            </p:cNvSpPr>
            <p:nvPr/>
          </p:nvSpPr>
          <p:spPr bwMode="auto">
            <a:xfrm>
              <a:off x="11004550" y="5718176"/>
              <a:ext cx="577850" cy="231775"/>
            </a:xfrm>
            <a:custGeom>
              <a:avLst/>
              <a:gdLst>
                <a:gd name="T0" fmla="*/ 239 w 240"/>
                <a:gd name="T1" fmla="*/ 41 h 96"/>
                <a:gd name="T2" fmla="*/ 205 w 240"/>
                <a:gd name="T3" fmla="*/ 29 h 96"/>
                <a:gd name="T4" fmla="*/ 168 w 240"/>
                <a:gd name="T5" fmla="*/ 41 h 96"/>
                <a:gd name="T6" fmla="*/ 168 w 240"/>
                <a:gd name="T7" fmla="*/ 40 h 96"/>
                <a:gd name="T8" fmla="*/ 152 w 240"/>
                <a:gd name="T9" fmla="*/ 24 h 96"/>
                <a:gd name="T10" fmla="*/ 137 w 240"/>
                <a:gd name="T11" fmla="*/ 24 h 96"/>
                <a:gd name="T12" fmla="*/ 121 w 240"/>
                <a:gd name="T13" fmla="*/ 24 h 96"/>
                <a:gd name="T14" fmla="*/ 76 w 240"/>
                <a:gd name="T15" fmla="*/ 8 h 96"/>
                <a:gd name="T16" fmla="*/ 48 w 240"/>
                <a:gd name="T17" fmla="*/ 8 h 96"/>
                <a:gd name="T18" fmla="*/ 48 w 240"/>
                <a:gd name="T19" fmla="*/ 4 h 96"/>
                <a:gd name="T20" fmla="*/ 44 w 240"/>
                <a:gd name="T21" fmla="*/ 0 h 96"/>
                <a:gd name="T22" fmla="*/ 4 w 240"/>
                <a:gd name="T23" fmla="*/ 0 h 96"/>
                <a:gd name="T24" fmla="*/ 0 w 240"/>
                <a:gd name="T25" fmla="*/ 4 h 96"/>
                <a:gd name="T26" fmla="*/ 0 w 240"/>
                <a:gd name="T27" fmla="*/ 76 h 96"/>
                <a:gd name="T28" fmla="*/ 4 w 240"/>
                <a:gd name="T29" fmla="*/ 80 h 96"/>
                <a:gd name="T30" fmla="*/ 44 w 240"/>
                <a:gd name="T31" fmla="*/ 80 h 96"/>
                <a:gd name="T32" fmla="*/ 48 w 240"/>
                <a:gd name="T33" fmla="*/ 76 h 96"/>
                <a:gd name="T34" fmla="*/ 48 w 240"/>
                <a:gd name="T35" fmla="*/ 73 h 96"/>
                <a:gd name="T36" fmla="*/ 74 w 240"/>
                <a:gd name="T37" fmla="*/ 82 h 96"/>
                <a:gd name="T38" fmla="*/ 128 w 240"/>
                <a:gd name="T39" fmla="*/ 96 h 96"/>
                <a:gd name="T40" fmla="*/ 193 w 240"/>
                <a:gd name="T41" fmla="*/ 70 h 96"/>
                <a:gd name="T42" fmla="*/ 238 w 240"/>
                <a:gd name="T43" fmla="*/ 48 h 96"/>
                <a:gd name="T44" fmla="*/ 240 w 240"/>
                <a:gd name="T45" fmla="*/ 45 h 96"/>
                <a:gd name="T46" fmla="*/ 239 w 240"/>
                <a:gd name="T47" fmla="*/ 41 h 96"/>
                <a:gd name="T48" fmla="*/ 40 w 240"/>
                <a:gd name="T49" fmla="*/ 72 h 96"/>
                <a:gd name="T50" fmla="*/ 8 w 240"/>
                <a:gd name="T51" fmla="*/ 72 h 96"/>
                <a:gd name="T52" fmla="*/ 8 w 240"/>
                <a:gd name="T53" fmla="*/ 8 h 96"/>
                <a:gd name="T54" fmla="*/ 40 w 240"/>
                <a:gd name="T55" fmla="*/ 8 h 96"/>
                <a:gd name="T56" fmla="*/ 40 w 240"/>
                <a:gd name="T57" fmla="*/ 72 h 96"/>
                <a:gd name="T58" fmla="*/ 190 w 240"/>
                <a:gd name="T59" fmla="*/ 63 h 96"/>
                <a:gd name="T60" fmla="*/ 77 w 240"/>
                <a:gd name="T61" fmla="*/ 74 h 96"/>
                <a:gd name="T62" fmla="*/ 48 w 240"/>
                <a:gd name="T63" fmla="*/ 65 h 96"/>
                <a:gd name="T64" fmla="*/ 48 w 240"/>
                <a:gd name="T65" fmla="*/ 16 h 96"/>
                <a:gd name="T66" fmla="*/ 76 w 240"/>
                <a:gd name="T67" fmla="*/ 16 h 96"/>
                <a:gd name="T68" fmla="*/ 118 w 240"/>
                <a:gd name="T69" fmla="*/ 31 h 96"/>
                <a:gd name="T70" fmla="*/ 120 w 240"/>
                <a:gd name="T71" fmla="*/ 32 h 96"/>
                <a:gd name="T72" fmla="*/ 137 w 240"/>
                <a:gd name="T73" fmla="*/ 32 h 96"/>
                <a:gd name="T74" fmla="*/ 152 w 240"/>
                <a:gd name="T75" fmla="*/ 32 h 96"/>
                <a:gd name="T76" fmla="*/ 160 w 240"/>
                <a:gd name="T77" fmla="*/ 40 h 96"/>
                <a:gd name="T78" fmla="*/ 152 w 240"/>
                <a:gd name="T79" fmla="*/ 48 h 96"/>
                <a:gd name="T80" fmla="*/ 96 w 240"/>
                <a:gd name="T81" fmla="*/ 48 h 96"/>
                <a:gd name="T82" fmla="*/ 92 w 240"/>
                <a:gd name="T83" fmla="*/ 52 h 96"/>
                <a:gd name="T84" fmla="*/ 96 w 240"/>
                <a:gd name="T85" fmla="*/ 56 h 96"/>
                <a:gd name="T86" fmla="*/ 152 w 240"/>
                <a:gd name="T87" fmla="*/ 56 h 96"/>
                <a:gd name="T88" fmla="*/ 164 w 240"/>
                <a:gd name="T89" fmla="*/ 50 h 96"/>
                <a:gd name="T90" fmla="*/ 207 w 240"/>
                <a:gd name="T91" fmla="*/ 36 h 96"/>
                <a:gd name="T92" fmla="*/ 229 w 240"/>
                <a:gd name="T93" fmla="*/ 43 h 96"/>
                <a:gd name="T94" fmla="*/ 190 w 240"/>
                <a:gd name="T95"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 h="96">
                  <a:moveTo>
                    <a:pt x="239" y="41"/>
                  </a:moveTo>
                  <a:cubicBezTo>
                    <a:pt x="230" y="32"/>
                    <a:pt x="219" y="24"/>
                    <a:pt x="205" y="29"/>
                  </a:cubicBezTo>
                  <a:cubicBezTo>
                    <a:pt x="168" y="41"/>
                    <a:pt x="168" y="41"/>
                    <a:pt x="168" y="41"/>
                  </a:cubicBezTo>
                  <a:cubicBezTo>
                    <a:pt x="168" y="40"/>
                    <a:pt x="168" y="40"/>
                    <a:pt x="168" y="40"/>
                  </a:cubicBezTo>
                  <a:cubicBezTo>
                    <a:pt x="168" y="32"/>
                    <a:pt x="162" y="24"/>
                    <a:pt x="152" y="24"/>
                  </a:cubicBezTo>
                  <a:cubicBezTo>
                    <a:pt x="145" y="24"/>
                    <a:pt x="141" y="24"/>
                    <a:pt x="137" y="24"/>
                  </a:cubicBezTo>
                  <a:cubicBezTo>
                    <a:pt x="132" y="24"/>
                    <a:pt x="129" y="24"/>
                    <a:pt x="121" y="24"/>
                  </a:cubicBezTo>
                  <a:cubicBezTo>
                    <a:pt x="108" y="13"/>
                    <a:pt x="92" y="8"/>
                    <a:pt x="76" y="8"/>
                  </a:cubicBezTo>
                  <a:cubicBezTo>
                    <a:pt x="48" y="8"/>
                    <a:pt x="48" y="8"/>
                    <a:pt x="48" y="8"/>
                  </a:cubicBezTo>
                  <a:cubicBezTo>
                    <a:pt x="48" y="4"/>
                    <a:pt x="48" y="4"/>
                    <a:pt x="48" y="4"/>
                  </a:cubicBezTo>
                  <a:cubicBezTo>
                    <a:pt x="48" y="2"/>
                    <a:pt x="46" y="0"/>
                    <a:pt x="44" y="0"/>
                  </a:cubicBezTo>
                  <a:cubicBezTo>
                    <a:pt x="4" y="0"/>
                    <a:pt x="4" y="0"/>
                    <a:pt x="4" y="0"/>
                  </a:cubicBezTo>
                  <a:cubicBezTo>
                    <a:pt x="2" y="0"/>
                    <a:pt x="0" y="2"/>
                    <a:pt x="0" y="4"/>
                  </a:cubicBezTo>
                  <a:cubicBezTo>
                    <a:pt x="0" y="76"/>
                    <a:pt x="0" y="76"/>
                    <a:pt x="0" y="76"/>
                  </a:cubicBezTo>
                  <a:cubicBezTo>
                    <a:pt x="0" y="78"/>
                    <a:pt x="2" y="80"/>
                    <a:pt x="4" y="80"/>
                  </a:cubicBezTo>
                  <a:cubicBezTo>
                    <a:pt x="44" y="80"/>
                    <a:pt x="44" y="80"/>
                    <a:pt x="44" y="80"/>
                  </a:cubicBezTo>
                  <a:cubicBezTo>
                    <a:pt x="46" y="80"/>
                    <a:pt x="48" y="78"/>
                    <a:pt x="48" y="76"/>
                  </a:cubicBezTo>
                  <a:cubicBezTo>
                    <a:pt x="48" y="73"/>
                    <a:pt x="48" y="73"/>
                    <a:pt x="48" y="73"/>
                  </a:cubicBezTo>
                  <a:cubicBezTo>
                    <a:pt x="58" y="76"/>
                    <a:pt x="67" y="79"/>
                    <a:pt x="74" y="82"/>
                  </a:cubicBezTo>
                  <a:cubicBezTo>
                    <a:pt x="100" y="91"/>
                    <a:pt x="114" y="96"/>
                    <a:pt x="128" y="96"/>
                  </a:cubicBezTo>
                  <a:cubicBezTo>
                    <a:pt x="144" y="96"/>
                    <a:pt x="160" y="88"/>
                    <a:pt x="193" y="70"/>
                  </a:cubicBezTo>
                  <a:cubicBezTo>
                    <a:pt x="205" y="64"/>
                    <a:pt x="220" y="57"/>
                    <a:pt x="238" y="48"/>
                  </a:cubicBezTo>
                  <a:cubicBezTo>
                    <a:pt x="239" y="47"/>
                    <a:pt x="240" y="46"/>
                    <a:pt x="240" y="45"/>
                  </a:cubicBezTo>
                  <a:cubicBezTo>
                    <a:pt x="240" y="43"/>
                    <a:pt x="240" y="42"/>
                    <a:pt x="239" y="41"/>
                  </a:cubicBezTo>
                  <a:close/>
                  <a:moveTo>
                    <a:pt x="40" y="72"/>
                  </a:moveTo>
                  <a:cubicBezTo>
                    <a:pt x="8" y="72"/>
                    <a:pt x="8" y="72"/>
                    <a:pt x="8" y="72"/>
                  </a:cubicBezTo>
                  <a:cubicBezTo>
                    <a:pt x="8" y="8"/>
                    <a:pt x="8" y="8"/>
                    <a:pt x="8" y="8"/>
                  </a:cubicBezTo>
                  <a:cubicBezTo>
                    <a:pt x="40" y="8"/>
                    <a:pt x="40" y="8"/>
                    <a:pt x="40" y="8"/>
                  </a:cubicBezTo>
                  <a:lnTo>
                    <a:pt x="40" y="72"/>
                  </a:lnTo>
                  <a:close/>
                  <a:moveTo>
                    <a:pt x="190" y="63"/>
                  </a:moveTo>
                  <a:cubicBezTo>
                    <a:pt x="132" y="94"/>
                    <a:pt x="132" y="94"/>
                    <a:pt x="77" y="74"/>
                  </a:cubicBezTo>
                  <a:cubicBezTo>
                    <a:pt x="68" y="72"/>
                    <a:pt x="59" y="68"/>
                    <a:pt x="48" y="65"/>
                  </a:cubicBezTo>
                  <a:cubicBezTo>
                    <a:pt x="48" y="16"/>
                    <a:pt x="48" y="16"/>
                    <a:pt x="48" y="16"/>
                  </a:cubicBezTo>
                  <a:cubicBezTo>
                    <a:pt x="76" y="16"/>
                    <a:pt x="76" y="16"/>
                    <a:pt x="76" y="16"/>
                  </a:cubicBezTo>
                  <a:cubicBezTo>
                    <a:pt x="91" y="16"/>
                    <a:pt x="105" y="21"/>
                    <a:pt x="118" y="31"/>
                  </a:cubicBezTo>
                  <a:cubicBezTo>
                    <a:pt x="118" y="32"/>
                    <a:pt x="119" y="32"/>
                    <a:pt x="120" y="32"/>
                  </a:cubicBezTo>
                  <a:cubicBezTo>
                    <a:pt x="128" y="32"/>
                    <a:pt x="132" y="32"/>
                    <a:pt x="137" y="32"/>
                  </a:cubicBezTo>
                  <a:cubicBezTo>
                    <a:pt x="141" y="32"/>
                    <a:pt x="145" y="32"/>
                    <a:pt x="152" y="32"/>
                  </a:cubicBezTo>
                  <a:cubicBezTo>
                    <a:pt x="158" y="32"/>
                    <a:pt x="160" y="36"/>
                    <a:pt x="160" y="40"/>
                  </a:cubicBezTo>
                  <a:cubicBezTo>
                    <a:pt x="160" y="44"/>
                    <a:pt x="158" y="48"/>
                    <a:pt x="152" y="48"/>
                  </a:cubicBezTo>
                  <a:cubicBezTo>
                    <a:pt x="96" y="48"/>
                    <a:pt x="96" y="48"/>
                    <a:pt x="96" y="48"/>
                  </a:cubicBezTo>
                  <a:cubicBezTo>
                    <a:pt x="94" y="48"/>
                    <a:pt x="92" y="50"/>
                    <a:pt x="92" y="52"/>
                  </a:cubicBezTo>
                  <a:cubicBezTo>
                    <a:pt x="92" y="54"/>
                    <a:pt x="94" y="56"/>
                    <a:pt x="96" y="56"/>
                  </a:cubicBezTo>
                  <a:cubicBezTo>
                    <a:pt x="152" y="56"/>
                    <a:pt x="152" y="56"/>
                    <a:pt x="152" y="56"/>
                  </a:cubicBezTo>
                  <a:cubicBezTo>
                    <a:pt x="158" y="56"/>
                    <a:pt x="162" y="54"/>
                    <a:pt x="164" y="50"/>
                  </a:cubicBezTo>
                  <a:cubicBezTo>
                    <a:pt x="207" y="36"/>
                    <a:pt x="207" y="36"/>
                    <a:pt x="207" y="36"/>
                  </a:cubicBezTo>
                  <a:cubicBezTo>
                    <a:pt x="215" y="34"/>
                    <a:pt x="221" y="36"/>
                    <a:pt x="229" y="43"/>
                  </a:cubicBezTo>
                  <a:cubicBezTo>
                    <a:pt x="213" y="51"/>
                    <a:pt x="200" y="58"/>
                    <a:pt x="190" y="6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33">
              <a:extLst>
                <a:ext uri="{FF2B5EF4-FFF2-40B4-BE49-F238E27FC236}">
                  <a16:creationId xmlns:a16="http://schemas.microsoft.com/office/drawing/2014/main" id="{F4BE6312-3DAC-437F-B8F6-8DE6D36F7CB7}"/>
                </a:ext>
              </a:extLst>
            </p:cNvPr>
            <p:cNvSpPr>
              <a:spLocks/>
            </p:cNvSpPr>
            <p:nvPr/>
          </p:nvSpPr>
          <p:spPr bwMode="auto">
            <a:xfrm>
              <a:off x="11293475" y="5611814"/>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34">
              <a:extLst>
                <a:ext uri="{FF2B5EF4-FFF2-40B4-BE49-F238E27FC236}">
                  <a16:creationId xmlns:a16="http://schemas.microsoft.com/office/drawing/2014/main" id="{61ADD276-0D0C-4C39-B095-AD3793968499}"/>
                </a:ext>
              </a:extLst>
            </p:cNvPr>
            <p:cNvSpPr>
              <a:spLocks/>
            </p:cNvSpPr>
            <p:nvPr/>
          </p:nvSpPr>
          <p:spPr bwMode="auto">
            <a:xfrm>
              <a:off x="11409363" y="5438776"/>
              <a:ext cx="19050" cy="77788"/>
            </a:xfrm>
            <a:custGeom>
              <a:avLst/>
              <a:gdLst>
                <a:gd name="T0" fmla="*/ 4 w 8"/>
                <a:gd name="T1" fmla="*/ 32 h 32"/>
                <a:gd name="T2" fmla="*/ 8 w 8"/>
                <a:gd name="T3" fmla="*/ 28 h 32"/>
                <a:gd name="T4" fmla="*/ 8 w 8"/>
                <a:gd name="T5" fmla="*/ 4 h 32"/>
                <a:gd name="T6" fmla="*/ 4 w 8"/>
                <a:gd name="T7" fmla="*/ 0 h 32"/>
                <a:gd name="T8" fmla="*/ 0 w 8"/>
                <a:gd name="T9" fmla="*/ 4 h 32"/>
                <a:gd name="T10" fmla="*/ 0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6" y="32"/>
                    <a:pt x="8" y="30"/>
                    <a:pt x="8" y="28"/>
                  </a:cubicBezTo>
                  <a:cubicBezTo>
                    <a:pt x="8" y="4"/>
                    <a:pt x="8" y="4"/>
                    <a:pt x="8" y="4"/>
                  </a:cubicBezTo>
                  <a:cubicBezTo>
                    <a:pt x="8" y="2"/>
                    <a:pt x="6" y="0"/>
                    <a:pt x="4" y="0"/>
                  </a:cubicBezTo>
                  <a:cubicBezTo>
                    <a:pt x="2" y="0"/>
                    <a:pt x="0" y="2"/>
                    <a:pt x="0" y="4"/>
                  </a:cubicBezTo>
                  <a:cubicBezTo>
                    <a:pt x="0" y="28"/>
                    <a:pt x="0" y="28"/>
                    <a:pt x="0" y="28"/>
                  </a:cubicBezTo>
                  <a:cubicBezTo>
                    <a:pt x="0" y="30"/>
                    <a:pt x="2" y="32"/>
                    <a:pt x="4"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35">
              <a:extLst>
                <a:ext uri="{FF2B5EF4-FFF2-40B4-BE49-F238E27FC236}">
                  <a16:creationId xmlns:a16="http://schemas.microsoft.com/office/drawing/2014/main" id="{17C85024-0B1D-41C4-B8EE-16FE5610E27C}"/>
                </a:ext>
              </a:extLst>
            </p:cNvPr>
            <p:cNvSpPr>
              <a:spLocks noEditPoints="1"/>
            </p:cNvSpPr>
            <p:nvPr/>
          </p:nvSpPr>
          <p:spPr bwMode="auto">
            <a:xfrm>
              <a:off x="11226800" y="5573714"/>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6">
              <a:extLst>
                <a:ext uri="{FF2B5EF4-FFF2-40B4-BE49-F238E27FC236}">
                  <a16:creationId xmlns:a16="http://schemas.microsoft.com/office/drawing/2014/main" id="{E38C04AF-2AEA-4241-9800-A190CD1D228E}"/>
                </a:ext>
              </a:extLst>
            </p:cNvPr>
            <p:cNvSpPr>
              <a:spLocks noEditPoints="1"/>
            </p:cNvSpPr>
            <p:nvPr/>
          </p:nvSpPr>
          <p:spPr bwMode="auto">
            <a:xfrm>
              <a:off x="11341100" y="5400676"/>
              <a:ext cx="153988" cy="153988"/>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8 h 64"/>
                <a:gd name="T12" fmla="*/ 56 w 64"/>
                <a:gd name="T13" fmla="*/ 32 h 64"/>
                <a:gd name="T14" fmla="*/ 32 w 64"/>
                <a:gd name="T15" fmla="*/ 56 h 64"/>
                <a:gd name="T16" fmla="*/ 8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8"/>
                  </a:moveTo>
                  <a:cubicBezTo>
                    <a:pt x="45" y="8"/>
                    <a:pt x="56" y="19"/>
                    <a:pt x="56" y="32"/>
                  </a:cubicBezTo>
                  <a:cubicBezTo>
                    <a:pt x="56" y="45"/>
                    <a:pt x="45" y="56"/>
                    <a:pt x="32" y="56"/>
                  </a:cubicBezTo>
                  <a:cubicBezTo>
                    <a:pt x="19" y="56"/>
                    <a:pt x="8" y="45"/>
                    <a:pt x="8" y="32"/>
                  </a:cubicBezTo>
                  <a:cubicBezTo>
                    <a:pt x="8" y="19"/>
                    <a:pt x="19" y="8"/>
                    <a:pt x="3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30" name="Straight Connector 29">
            <a:extLst>
              <a:ext uri="{FF2B5EF4-FFF2-40B4-BE49-F238E27FC236}">
                <a16:creationId xmlns:a16="http://schemas.microsoft.com/office/drawing/2014/main" id="{E04596AC-411F-40A5-8D75-1BEB0D3D03F3}"/>
              </a:ext>
            </a:extLst>
          </p:cNvPr>
          <p:cNvCxnSpPr>
            <a:cxnSpLocks/>
          </p:cNvCxnSpPr>
          <p:nvPr/>
        </p:nvCxnSpPr>
        <p:spPr>
          <a:xfrm>
            <a:off x="1610360" y="1985009"/>
            <a:ext cx="596392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F094469-2D91-4E2D-8C93-AD4FB210B083}"/>
              </a:ext>
            </a:extLst>
          </p:cNvPr>
          <p:cNvSpPr txBox="1"/>
          <p:nvPr/>
        </p:nvSpPr>
        <p:spPr>
          <a:xfrm>
            <a:off x="2116073" y="1790966"/>
            <a:ext cx="4952495" cy="369332"/>
          </a:xfrm>
          <a:prstGeom prst="rect">
            <a:avLst/>
          </a:prstGeom>
          <a:solidFill>
            <a:schemeClr val="bg1"/>
          </a:solidFill>
        </p:spPr>
        <p:txBody>
          <a:bodyPr wrap="square">
            <a:spAutoFit/>
          </a:bodyPr>
          <a:lstStyle/>
          <a:p>
            <a:pPr algn="ctr"/>
            <a:r>
              <a:rPr lang="en-US" b="0" i="0">
                <a:solidFill>
                  <a:schemeClr val="accent5"/>
                </a:solidFill>
                <a:effectLst/>
                <a:latin typeface="+mj-lt"/>
              </a:rPr>
              <a:t>HEALTH CARE EXPENSES LEAD TO ALMOST</a:t>
            </a:r>
          </a:p>
        </p:txBody>
      </p:sp>
    </p:spTree>
    <p:extLst>
      <p:ext uri="{BB962C8B-B14F-4D97-AF65-F5344CB8AC3E}">
        <p14:creationId xmlns:p14="http://schemas.microsoft.com/office/powerpoint/2010/main" val="1098173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784A-09E5-443A-A74C-438401051727}"/>
              </a:ext>
            </a:extLst>
          </p:cNvPr>
          <p:cNvSpPr>
            <a:spLocks noGrp="1"/>
          </p:cNvSpPr>
          <p:nvPr>
            <p:ph type="title"/>
          </p:nvPr>
        </p:nvSpPr>
        <p:spPr/>
        <p:txBody>
          <a:bodyPr/>
          <a:lstStyle/>
          <a:p>
            <a:pPr>
              <a:lnSpc>
                <a:spcPct val="100000"/>
              </a:lnSpc>
            </a:pPr>
            <a:r>
              <a:rPr lang="en-US" b="0">
                <a:solidFill>
                  <a:srgbClr val="024066"/>
                </a:solidFill>
              </a:rPr>
              <a:t>What health benefit accounts may be available to me to help pay for health care or health-related expenses?</a:t>
            </a:r>
          </a:p>
        </p:txBody>
      </p:sp>
      <p:graphicFrame>
        <p:nvGraphicFramePr>
          <p:cNvPr id="5" name="Table 5">
            <a:extLst>
              <a:ext uri="{FF2B5EF4-FFF2-40B4-BE49-F238E27FC236}">
                <a16:creationId xmlns:a16="http://schemas.microsoft.com/office/drawing/2014/main" id="{604C0BDC-ED8D-465F-AC4F-AAC13DCCC2D9}"/>
              </a:ext>
            </a:extLst>
          </p:cNvPr>
          <p:cNvGraphicFramePr>
            <a:graphicFrameLocks noGrp="1"/>
          </p:cNvGraphicFramePr>
          <p:nvPr>
            <p:ph idx="1"/>
            <p:extLst>
              <p:ext uri="{D42A27DB-BD31-4B8C-83A1-F6EECF244321}">
                <p14:modId xmlns:p14="http://schemas.microsoft.com/office/powerpoint/2010/main" val="1864549908"/>
              </p:ext>
            </p:extLst>
          </p:nvPr>
        </p:nvGraphicFramePr>
        <p:xfrm>
          <a:off x="264977" y="1447312"/>
          <a:ext cx="8736783" cy="2377440"/>
        </p:xfrm>
        <a:graphic>
          <a:graphicData uri="http://schemas.openxmlformats.org/drawingml/2006/table">
            <a:tbl>
              <a:tblPr firstRow="1" bandRow="1">
                <a:tableStyleId>{073A0DAA-6AF3-43AB-8588-CEC1D06C72B9}</a:tableStyleId>
              </a:tblPr>
              <a:tblGrid>
                <a:gridCol w="1582352">
                  <a:extLst>
                    <a:ext uri="{9D8B030D-6E8A-4147-A177-3AD203B41FA5}">
                      <a16:colId xmlns:a16="http://schemas.microsoft.com/office/drawing/2014/main" val="2773518837"/>
                    </a:ext>
                  </a:extLst>
                </a:gridCol>
                <a:gridCol w="1373391">
                  <a:extLst>
                    <a:ext uri="{9D8B030D-6E8A-4147-A177-3AD203B41FA5}">
                      <a16:colId xmlns:a16="http://schemas.microsoft.com/office/drawing/2014/main" val="1896986659"/>
                    </a:ext>
                  </a:extLst>
                </a:gridCol>
                <a:gridCol w="1574800">
                  <a:extLst>
                    <a:ext uri="{9D8B030D-6E8A-4147-A177-3AD203B41FA5}">
                      <a16:colId xmlns:a16="http://schemas.microsoft.com/office/drawing/2014/main" val="993134188"/>
                    </a:ext>
                  </a:extLst>
                </a:gridCol>
                <a:gridCol w="1293979">
                  <a:extLst>
                    <a:ext uri="{9D8B030D-6E8A-4147-A177-3AD203B41FA5}">
                      <a16:colId xmlns:a16="http://schemas.microsoft.com/office/drawing/2014/main" val="2981868160"/>
                    </a:ext>
                  </a:extLst>
                </a:gridCol>
                <a:gridCol w="1329584">
                  <a:extLst>
                    <a:ext uri="{9D8B030D-6E8A-4147-A177-3AD203B41FA5}">
                      <a16:colId xmlns:a16="http://schemas.microsoft.com/office/drawing/2014/main" val="4294769432"/>
                    </a:ext>
                  </a:extLst>
                </a:gridCol>
                <a:gridCol w="1582677">
                  <a:extLst>
                    <a:ext uri="{9D8B030D-6E8A-4147-A177-3AD203B41FA5}">
                      <a16:colId xmlns:a16="http://schemas.microsoft.com/office/drawing/2014/main" val="150894642"/>
                    </a:ext>
                  </a:extLst>
                </a:gridCol>
              </a:tblGrid>
              <a:tr h="370840">
                <a:tc>
                  <a:txBody>
                    <a:bodyPr/>
                    <a:lstStyle/>
                    <a:p>
                      <a:endParaRPr lang="en-US"/>
                    </a:p>
                  </a:txBody>
                  <a:tcPr>
                    <a:noFill/>
                  </a:tcPr>
                </a:tc>
                <a:tc>
                  <a:txBody>
                    <a:bodyPr/>
                    <a:lstStyle/>
                    <a:p>
                      <a:pPr algn="ctr"/>
                      <a:r>
                        <a:rPr lang="en-US" sz="1200"/>
                        <a:t>Health Savings Account (HSA)</a:t>
                      </a:r>
                    </a:p>
                  </a:txBody>
                  <a:tcPr anchor="ctr"/>
                </a:tc>
                <a:tc>
                  <a:txBody>
                    <a:bodyPr/>
                    <a:lstStyle/>
                    <a:p>
                      <a:pPr algn="ctr"/>
                      <a:r>
                        <a:rPr lang="en-US" sz="1200"/>
                        <a:t>Health care flexible spending account  (FSA)</a:t>
                      </a:r>
                    </a:p>
                  </a:txBody>
                  <a:tcPr anchor="ctr"/>
                </a:tc>
                <a:tc>
                  <a:txBody>
                    <a:bodyPr/>
                    <a:lstStyle/>
                    <a:p>
                      <a:pPr algn="ctr"/>
                      <a:r>
                        <a:rPr lang="en-US" sz="1200"/>
                        <a:t>Limited-purpose FSA</a:t>
                      </a:r>
                    </a:p>
                  </a:txBody>
                  <a:tcPr anchor="ctr"/>
                </a:tc>
                <a:tc>
                  <a:txBody>
                    <a:bodyPr/>
                    <a:lstStyle/>
                    <a:p>
                      <a:pPr algn="ctr"/>
                      <a:r>
                        <a:rPr lang="en-US" sz="1200">
                          <a:solidFill>
                            <a:schemeClr val="bg1"/>
                          </a:solidFill>
                          <a:latin typeface="Fidelity Sans" panose="020B0503030202020204" pitchFamily="34" charset="0"/>
                          <a:cs typeface="Arial"/>
                        </a:rPr>
                        <a:t>Health reimbursement arrangement (HRA)</a:t>
                      </a:r>
                      <a:endParaRPr lang="en-US" sz="1200">
                        <a:solidFill>
                          <a:schemeClr val="bg1"/>
                        </a:solidFill>
                      </a:endParaRPr>
                    </a:p>
                  </a:txBody>
                  <a:tcPr anchor="ctr"/>
                </a:tc>
                <a:tc>
                  <a:txBody>
                    <a:bodyPr/>
                    <a:lstStyle/>
                    <a:p>
                      <a:pPr algn="ctr"/>
                      <a:r>
                        <a:rPr lang="en-US" sz="1200">
                          <a:solidFill>
                            <a:schemeClr val="bg1"/>
                          </a:solidFill>
                        </a:rPr>
                        <a:t>Transportation, lifestyle spending accounts</a:t>
                      </a:r>
                    </a:p>
                  </a:txBody>
                  <a:tcPr anchor="ctr"/>
                </a:tc>
                <a:extLst>
                  <a:ext uri="{0D108BD9-81ED-4DB2-BD59-A6C34878D82A}">
                    <a16:rowId xmlns:a16="http://schemas.microsoft.com/office/drawing/2014/main" val="1541575976"/>
                  </a:ext>
                </a:extLst>
              </a:tr>
              <a:tr h="518160">
                <a:tc>
                  <a:txBody>
                    <a:bodyPr/>
                    <a:lstStyle/>
                    <a:p>
                      <a:pPr algn="l"/>
                      <a:r>
                        <a:rPr lang="en-US" sz="1200" b="1">
                          <a:solidFill>
                            <a:schemeClr val="bg1"/>
                          </a:solidFill>
                        </a:rPr>
                        <a:t>Savings</a:t>
                      </a:r>
                    </a:p>
                  </a:txBody>
                  <a:tcPr anchor="ctr">
                    <a:solidFill>
                      <a:schemeClr val="tx1"/>
                    </a:solidFill>
                  </a:tcPr>
                </a:tc>
                <a:tc>
                  <a:txBody>
                    <a:bodyPr/>
                    <a:lstStyle/>
                    <a:p>
                      <a:pPr algn="ctr"/>
                      <a:endParaRPr lang="en-US"/>
                    </a:p>
                  </a:txBody>
                  <a:tcPr anchor="ctr">
                    <a:solidFill>
                      <a:schemeClr val="accent6">
                        <a:lumMod val="75000"/>
                      </a:schemeClr>
                    </a:solidFill>
                  </a:tcPr>
                </a:tc>
                <a:tc>
                  <a:txBody>
                    <a:bodyPr/>
                    <a:lstStyle/>
                    <a:p>
                      <a:pPr marL="0" algn="ctr" defTabSz="914400" rtl="0" eaLnBrk="1" latinLnBrk="0" hangingPunct="1"/>
                      <a:r>
                        <a:rPr lang="en-US" sz="1800" kern="1200">
                          <a:solidFill>
                            <a:schemeClr val="dk1"/>
                          </a:solidFill>
                          <a:latin typeface="+mn-lt"/>
                          <a:ea typeface="+mn-ea"/>
                          <a:cs typeface="+mn-cs"/>
                        </a:rPr>
                        <a:t>-</a:t>
                      </a:r>
                    </a:p>
                  </a:txBody>
                  <a:tcPr anchor="ctr">
                    <a:solidFill>
                      <a:schemeClr val="bg1">
                        <a:lumMod val="95000"/>
                      </a:schemeClr>
                    </a:solidFill>
                  </a:tcPr>
                </a:tc>
                <a:tc>
                  <a:txBody>
                    <a:bodyPr/>
                    <a:lstStyle/>
                    <a:p>
                      <a:pPr marL="0" algn="ctr" defTabSz="914400" rtl="0" eaLnBrk="1" latinLnBrk="0" hangingPunct="1"/>
                      <a:r>
                        <a:rPr lang="en-US" sz="1800" kern="1200">
                          <a:solidFill>
                            <a:schemeClr val="dk1"/>
                          </a:solidFill>
                          <a:latin typeface="+mn-lt"/>
                          <a:ea typeface="+mn-ea"/>
                          <a:cs typeface="+mn-cs"/>
                        </a:rPr>
                        <a:t>-</a:t>
                      </a:r>
                    </a:p>
                  </a:txBody>
                  <a:tcPr anchor="ctr">
                    <a:solidFill>
                      <a:schemeClr val="bg1">
                        <a:lumMod val="95000"/>
                      </a:schemeClr>
                    </a:solidFill>
                  </a:tcPr>
                </a:tc>
                <a:tc>
                  <a:txBody>
                    <a:bodyPr/>
                    <a:lstStyle/>
                    <a:p>
                      <a:pPr marL="0" algn="ctr" defTabSz="914400" rtl="0" eaLnBrk="1" latinLnBrk="0" hangingPunct="1"/>
                      <a:r>
                        <a:rPr lang="en-US" sz="1800" kern="1200">
                          <a:solidFill>
                            <a:schemeClr val="dk1"/>
                          </a:solidFill>
                          <a:latin typeface="+mn-lt"/>
                          <a:ea typeface="+mn-ea"/>
                          <a:cs typeface="+mn-cs"/>
                        </a:rPr>
                        <a:t>-</a:t>
                      </a:r>
                    </a:p>
                  </a:txBody>
                  <a:tcPr anchor="ctr">
                    <a:solidFill>
                      <a:schemeClr val="bg1">
                        <a:lumMod val="95000"/>
                      </a:schemeClr>
                    </a:solidFill>
                  </a:tcPr>
                </a:tc>
                <a:tc>
                  <a:txBody>
                    <a:bodyPr/>
                    <a:lstStyle/>
                    <a:p>
                      <a:pPr marL="0" algn="ctr" defTabSz="914400" rtl="0" eaLnBrk="1" latinLnBrk="0" hangingPunct="1"/>
                      <a:r>
                        <a:rPr lang="en-US" sz="1800" kern="1200">
                          <a:solidFill>
                            <a:schemeClr val="dk1"/>
                          </a:solidFill>
                          <a:latin typeface="+mn-lt"/>
                          <a:ea typeface="+mn-ea"/>
                          <a:cs typeface="+mn-cs"/>
                        </a:rPr>
                        <a:t>-</a:t>
                      </a:r>
                    </a:p>
                  </a:txBody>
                  <a:tcPr anchor="ctr">
                    <a:solidFill>
                      <a:schemeClr val="bg1">
                        <a:lumMod val="95000"/>
                      </a:schemeClr>
                    </a:solidFill>
                  </a:tcPr>
                </a:tc>
                <a:extLst>
                  <a:ext uri="{0D108BD9-81ED-4DB2-BD59-A6C34878D82A}">
                    <a16:rowId xmlns:a16="http://schemas.microsoft.com/office/drawing/2014/main" val="69783956"/>
                  </a:ext>
                </a:extLst>
              </a:tr>
              <a:tr h="518160">
                <a:tc>
                  <a:txBody>
                    <a:bodyPr/>
                    <a:lstStyle/>
                    <a:p>
                      <a:pPr algn="l"/>
                      <a:r>
                        <a:rPr lang="en-US" sz="1200" b="1">
                          <a:solidFill>
                            <a:schemeClr val="bg1"/>
                          </a:solidFill>
                        </a:rPr>
                        <a:t>Spending</a:t>
                      </a:r>
                    </a:p>
                  </a:txBody>
                  <a:tcPr anchor="ctr">
                    <a:solidFill>
                      <a:schemeClr val="tx1"/>
                    </a:solidFill>
                  </a:tcPr>
                </a:tc>
                <a:tc>
                  <a:txBody>
                    <a:bodyPr/>
                    <a:lstStyle/>
                    <a:p>
                      <a:pPr algn="ctr"/>
                      <a:endParaRPr lang="en-US" sz="1800" kern="1200">
                        <a:solidFill>
                          <a:schemeClr val="dk1"/>
                        </a:solidFill>
                        <a:latin typeface="+mn-lt"/>
                        <a:ea typeface="+mn-ea"/>
                        <a:cs typeface="+mn-cs"/>
                      </a:endParaRPr>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tc>
                  <a:txBody>
                    <a:bodyPr/>
                    <a:lstStyle/>
                    <a:p>
                      <a:pPr algn="ctr"/>
                      <a:r>
                        <a:rPr lang="en-US"/>
                        <a:t>-</a:t>
                      </a:r>
                    </a:p>
                  </a:txBody>
                  <a:tcPr anchor="ctr">
                    <a:solidFill>
                      <a:schemeClr val="bg1">
                        <a:lumMod val="95000"/>
                      </a:schemeClr>
                    </a:solidFill>
                  </a:tcPr>
                </a:tc>
                <a:tc>
                  <a:txBody>
                    <a:bodyPr/>
                    <a:lstStyle/>
                    <a:p>
                      <a:pPr algn="ctr"/>
                      <a:r>
                        <a:rPr lang="en-US"/>
                        <a:t>-</a:t>
                      </a:r>
                    </a:p>
                  </a:txBody>
                  <a:tcPr anchor="ctr">
                    <a:solidFill>
                      <a:schemeClr val="bg1">
                        <a:lumMod val="95000"/>
                      </a:schemeClr>
                    </a:solidFill>
                  </a:tcPr>
                </a:tc>
                <a:extLst>
                  <a:ext uri="{0D108BD9-81ED-4DB2-BD59-A6C34878D82A}">
                    <a16:rowId xmlns:a16="http://schemas.microsoft.com/office/drawing/2014/main" val="3256250211"/>
                  </a:ext>
                </a:extLst>
              </a:tr>
              <a:tr h="518160">
                <a:tc>
                  <a:txBody>
                    <a:bodyPr/>
                    <a:lstStyle/>
                    <a:p>
                      <a:pPr algn="l"/>
                      <a:r>
                        <a:rPr lang="en-US" sz="1200" b="1">
                          <a:solidFill>
                            <a:schemeClr val="bg1"/>
                          </a:solidFill>
                        </a:rPr>
                        <a:t>Reimbursement</a:t>
                      </a:r>
                    </a:p>
                  </a:txBody>
                  <a:tcPr anchor="ctr">
                    <a:solidFill>
                      <a:schemeClr val="tx1"/>
                    </a:solidFill>
                  </a:tcPr>
                </a:tc>
                <a:tc>
                  <a:txBody>
                    <a:bodyPr/>
                    <a:lstStyle/>
                    <a:p>
                      <a:pPr algn="ctr"/>
                      <a:endParaRPr lang="en-US" sz="1800" kern="1200">
                        <a:solidFill>
                          <a:schemeClr val="dk1"/>
                        </a:solidFill>
                        <a:latin typeface="+mn-lt"/>
                        <a:ea typeface="+mn-ea"/>
                        <a:cs typeface="+mn-cs"/>
                      </a:endParaRPr>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tc>
                  <a:txBody>
                    <a:bodyPr/>
                    <a:lstStyle/>
                    <a:p>
                      <a:pPr algn="ctr"/>
                      <a:endParaRPr lang="en-US"/>
                    </a:p>
                  </a:txBody>
                  <a:tcPr anchor="ctr">
                    <a:solidFill>
                      <a:schemeClr val="accent6">
                        <a:lumMod val="75000"/>
                      </a:schemeClr>
                    </a:solidFill>
                  </a:tcPr>
                </a:tc>
                <a:extLst>
                  <a:ext uri="{0D108BD9-81ED-4DB2-BD59-A6C34878D82A}">
                    <a16:rowId xmlns:a16="http://schemas.microsoft.com/office/drawing/2014/main" val="1667778710"/>
                  </a:ext>
                </a:extLst>
              </a:tr>
            </a:tbl>
          </a:graphicData>
        </a:graphic>
      </p:graphicFrame>
      <p:sp>
        <p:nvSpPr>
          <p:cNvPr id="4" name="Slide Number Placeholder 3">
            <a:extLst>
              <a:ext uri="{FF2B5EF4-FFF2-40B4-BE49-F238E27FC236}">
                <a16:creationId xmlns:a16="http://schemas.microsoft.com/office/drawing/2014/main" id="{0A5C39A0-68BF-4DC5-AC73-6A20F2FB04EB}"/>
              </a:ext>
            </a:extLst>
          </p:cNvPr>
          <p:cNvSpPr>
            <a:spLocks noGrp="1"/>
          </p:cNvSpPr>
          <p:nvPr>
            <p:ph type="sldNum" sz="quarter" idx="4"/>
          </p:nvPr>
        </p:nvSpPr>
        <p:spPr/>
        <p:txBody>
          <a:bodyPr/>
          <a:lstStyle/>
          <a:p>
            <a:fld id="{0C46E731-D52C-420E-B9A6-9FE86F5B321E}" type="slidenum">
              <a:rPr lang="en-US" smtClean="0"/>
              <a:pPr/>
              <a:t>13</a:t>
            </a:fld>
            <a:endParaRPr lang="en-US"/>
          </a:p>
        </p:txBody>
      </p:sp>
    </p:spTree>
    <p:extLst>
      <p:ext uri="{BB962C8B-B14F-4D97-AF65-F5344CB8AC3E}">
        <p14:creationId xmlns:p14="http://schemas.microsoft.com/office/powerpoint/2010/main" val="2690176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A4DA-BC71-4112-96F5-3DDB438F3F1A}"/>
              </a:ext>
            </a:extLst>
          </p:cNvPr>
          <p:cNvSpPr>
            <a:spLocks noGrp="1"/>
          </p:cNvSpPr>
          <p:nvPr>
            <p:ph type="title"/>
          </p:nvPr>
        </p:nvSpPr>
        <p:spPr>
          <a:xfrm>
            <a:off x="789473" y="1817454"/>
            <a:ext cx="7565052" cy="754296"/>
          </a:xfrm>
        </p:spPr>
        <p:txBody>
          <a:bodyPr/>
          <a:lstStyle/>
          <a:p>
            <a:pPr algn="ctr">
              <a:lnSpc>
                <a:spcPct val="100000"/>
              </a:lnSpc>
            </a:pPr>
            <a:r>
              <a:rPr lang="en-US" sz="2400">
                <a:solidFill>
                  <a:schemeClr val="accent6"/>
                </a:solidFill>
                <a:ea typeface="+mj-lt"/>
                <a:cs typeface="+mj-lt"/>
              </a:rPr>
              <a:t>Although HSAs and health care FSAs can both </a:t>
            </a:r>
            <a:br>
              <a:rPr lang="en-US" sz="2400">
                <a:solidFill>
                  <a:schemeClr val="accent6"/>
                </a:solidFill>
                <a:ea typeface="+mj-lt"/>
                <a:cs typeface="+mj-lt"/>
              </a:rPr>
            </a:br>
            <a:r>
              <a:rPr lang="en-US" sz="2400">
                <a:solidFill>
                  <a:schemeClr val="accent6"/>
                </a:solidFill>
                <a:ea typeface="+mj-lt"/>
                <a:cs typeface="+mj-lt"/>
              </a:rPr>
              <a:t>help you save on taxes, they have some key differences. What might they mean to you?</a:t>
            </a:r>
          </a:p>
          <a:p>
            <a:pPr algn="ctr">
              <a:lnSpc>
                <a:spcPct val="100000"/>
              </a:lnSpc>
            </a:pPr>
            <a:endParaRPr lang="en-US" sz="2400">
              <a:solidFill>
                <a:schemeClr val="accent6"/>
              </a:solidFill>
              <a:cs typeface="Arial"/>
            </a:endParaRPr>
          </a:p>
        </p:txBody>
      </p:sp>
      <p:sp>
        <p:nvSpPr>
          <p:cNvPr id="4" name="Slide Number Placeholder 3">
            <a:extLst>
              <a:ext uri="{FF2B5EF4-FFF2-40B4-BE49-F238E27FC236}">
                <a16:creationId xmlns:a16="http://schemas.microsoft.com/office/drawing/2014/main" id="{081FE16A-C0F1-4DB3-9879-323C90A9001D}"/>
              </a:ext>
            </a:extLst>
          </p:cNvPr>
          <p:cNvSpPr>
            <a:spLocks noGrp="1"/>
          </p:cNvSpPr>
          <p:nvPr>
            <p:ph type="sldNum" sz="quarter" idx="4"/>
          </p:nvPr>
        </p:nvSpPr>
        <p:spPr/>
        <p:txBody>
          <a:bodyPr/>
          <a:lstStyle/>
          <a:p>
            <a:fld id="{0C46E731-D52C-420E-B9A6-9FE86F5B321E}" type="slidenum">
              <a:rPr lang="en-US" smtClean="0"/>
              <a:pPr/>
              <a:t>14</a:t>
            </a:fld>
            <a:endParaRPr lang="en-US"/>
          </a:p>
        </p:txBody>
      </p:sp>
    </p:spTree>
    <p:extLst>
      <p:ext uri="{BB962C8B-B14F-4D97-AF65-F5344CB8AC3E}">
        <p14:creationId xmlns:p14="http://schemas.microsoft.com/office/powerpoint/2010/main" val="3717448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618B-A115-4F7B-B0A9-3D81ABCB5B38}"/>
              </a:ext>
            </a:extLst>
          </p:cNvPr>
          <p:cNvSpPr>
            <a:spLocks noGrp="1"/>
          </p:cNvSpPr>
          <p:nvPr>
            <p:ph type="title"/>
          </p:nvPr>
        </p:nvSpPr>
        <p:spPr/>
        <p:txBody>
          <a:bodyPr/>
          <a:lstStyle/>
          <a:p>
            <a:r>
              <a:rPr lang="en-US"/>
              <a:t>How do I know if I’m eligible?</a:t>
            </a:r>
          </a:p>
        </p:txBody>
      </p:sp>
      <p:sp>
        <p:nvSpPr>
          <p:cNvPr id="3" name="Content Placeholder 2">
            <a:extLst>
              <a:ext uri="{FF2B5EF4-FFF2-40B4-BE49-F238E27FC236}">
                <a16:creationId xmlns:a16="http://schemas.microsoft.com/office/drawing/2014/main" id="{4248B76A-B8CA-4DF3-8607-61AE71C227B0}"/>
              </a:ext>
            </a:extLst>
          </p:cNvPr>
          <p:cNvSpPr>
            <a:spLocks noGrp="1"/>
          </p:cNvSpPr>
          <p:nvPr>
            <p:ph idx="1"/>
          </p:nvPr>
        </p:nvSpPr>
        <p:spPr>
          <a:xfrm>
            <a:off x="346432" y="1297752"/>
            <a:ext cx="4469408" cy="3394472"/>
          </a:xfrm>
        </p:spPr>
        <p:txBody>
          <a:bodyPr numCol="1"/>
          <a:lstStyle/>
          <a:p>
            <a:pPr marL="0" indent="0" algn="l">
              <a:buNone/>
            </a:pPr>
            <a:r>
              <a:rPr lang="en-US" sz="1600" b="0" i="0" u="none" strike="noStrike" baseline="0">
                <a:solidFill>
                  <a:srgbClr val="133043"/>
                </a:solidFill>
                <a:latin typeface="Fidelity Sans" panose="020B0503030202020204" pitchFamily="34" charset="0"/>
              </a:rPr>
              <a:t>You can establish and contribute to an HSA if you meet the eligibility requirements.</a:t>
            </a:r>
          </a:p>
          <a:p>
            <a:r>
              <a:rPr lang="en-US" sz="1600" b="0" i="0" u="none" strike="noStrike" baseline="0">
                <a:solidFill>
                  <a:srgbClr val="133043"/>
                </a:solidFill>
                <a:latin typeface="Fidelity Sans" panose="020B0503030202020204" pitchFamily="34" charset="0"/>
              </a:rPr>
              <a:t>Must be enrolled in an HSA-eligible health plan on the first day of the month</a:t>
            </a:r>
          </a:p>
          <a:p>
            <a:pPr algn="l"/>
            <a:r>
              <a:rPr lang="en-US" sz="1600" b="0" i="0" u="none" strike="noStrike" baseline="0">
                <a:solidFill>
                  <a:srgbClr val="133043"/>
                </a:solidFill>
                <a:latin typeface="Fidelity Sans" panose="020B0503030202020204" pitchFamily="34" charset="0"/>
              </a:rPr>
              <a:t>Must not be covered by any other health plan unless that plan is also an HSA-eligible health plan</a:t>
            </a:r>
          </a:p>
          <a:p>
            <a:pPr algn="l"/>
            <a:r>
              <a:rPr lang="en-US" sz="1600" b="0" i="0" u="none" strike="noStrike" baseline="0">
                <a:solidFill>
                  <a:srgbClr val="133043"/>
                </a:solidFill>
                <a:latin typeface="Fidelity Sans" panose="020B0503030202020204" pitchFamily="34" charset="0"/>
              </a:rPr>
              <a:t>Must not be enrolled in Medicare</a:t>
            </a:r>
          </a:p>
          <a:p>
            <a:pPr algn="l"/>
            <a:r>
              <a:rPr lang="en-US" sz="1600" b="0" i="0" u="none" strike="noStrike" baseline="0">
                <a:solidFill>
                  <a:srgbClr val="133043"/>
                </a:solidFill>
                <a:latin typeface="Fidelity Sans" panose="020B0503030202020204" pitchFamily="34" charset="0"/>
              </a:rPr>
              <a:t>Cannot be claimed as a dependent on someone else’s tax return</a:t>
            </a:r>
            <a:endParaRPr lang="en-US" sz="1600"/>
          </a:p>
          <a:p>
            <a:pPr marL="0" indent="0">
              <a:buNone/>
            </a:pPr>
            <a:r>
              <a:rPr lang="en-US" sz="1600"/>
              <a:t>	 		</a:t>
            </a:r>
            <a:endParaRPr lang="en-US"/>
          </a:p>
        </p:txBody>
      </p:sp>
      <p:sp>
        <p:nvSpPr>
          <p:cNvPr id="4" name="Slide Number Placeholder 3">
            <a:extLst>
              <a:ext uri="{FF2B5EF4-FFF2-40B4-BE49-F238E27FC236}">
                <a16:creationId xmlns:a16="http://schemas.microsoft.com/office/drawing/2014/main" id="{6B7CB46A-0471-48BB-88FF-FF7886D4D6C1}"/>
              </a:ext>
            </a:extLst>
          </p:cNvPr>
          <p:cNvSpPr>
            <a:spLocks noGrp="1"/>
          </p:cNvSpPr>
          <p:nvPr>
            <p:ph type="sldNum" sz="quarter" idx="4"/>
          </p:nvPr>
        </p:nvSpPr>
        <p:spPr/>
        <p:txBody>
          <a:bodyPr/>
          <a:lstStyle/>
          <a:p>
            <a:fld id="{0C46E731-D52C-420E-B9A6-9FE86F5B321E}" type="slidenum">
              <a:rPr lang="en-US" smtClean="0"/>
              <a:pPr/>
              <a:t>15</a:t>
            </a:fld>
            <a:endParaRPr lang="en-US"/>
          </a:p>
        </p:txBody>
      </p:sp>
      <p:sp>
        <p:nvSpPr>
          <p:cNvPr id="5" name="Content Placeholder 2">
            <a:extLst>
              <a:ext uri="{FF2B5EF4-FFF2-40B4-BE49-F238E27FC236}">
                <a16:creationId xmlns:a16="http://schemas.microsoft.com/office/drawing/2014/main" id="{B594A770-D69A-4145-BECB-4F007717DBA7}"/>
              </a:ext>
            </a:extLst>
          </p:cNvPr>
          <p:cNvSpPr txBox="1">
            <a:spLocks/>
          </p:cNvSpPr>
          <p:nvPr/>
        </p:nvSpPr>
        <p:spPr>
          <a:xfrm>
            <a:off x="5172035" y="1297752"/>
            <a:ext cx="3762527" cy="3138826"/>
          </a:xfrm>
          <a:prstGeom prst="rect">
            <a:avLst/>
          </a:prstGeom>
        </p:spPr>
        <p:txBody>
          <a:bodyPr vert="horz" lIns="91440" tIns="45720" rIns="91440" bIns="45720" numCol="1" rtlCol="0">
            <a:noAutofit/>
          </a:bodyPr>
          <a:lst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lang="en-US" sz="1600" kern="1200" dirty="0" smtClean="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lang="en-US" sz="1400" kern="1200" dirty="0" smtClean="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lang="en-US" sz="1200" kern="1200" dirty="0" smtClean="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a:solidFill>
                  <a:schemeClr val="tx1"/>
                </a:solidFill>
              </a:rPr>
              <a:t>If you meet the plan eligibility requirements you can enroll in a health care FSA with your employer. If you’re self-employed, you aren’t eligible.	 		</a:t>
            </a:r>
          </a:p>
        </p:txBody>
      </p:sp>
      <p:sp>
        <p:nvSpPr>
          <p:cNvPr id="6" name="TextBox 5">
            <a:extLst>
              <a:ext uri="{FF2B5EF4-FFF2-40B4-BE49-F238E27FC236}">
                <a16:creationId xmlns:a16="http://schemas.microsoft.com/office/drawing/2014/main" id="{DE761165-FF91-47CE-9DB0-57E6A553DFBE}"/>
              </a:ext>
            </a:extLst>
          </p:cNvPr>
          <p:cNvSpPr txBox="1"/>
          <p:nvPr/>
        </p:nvSpPr>
        <p:spPr>
          <a:xfrm>
            <a:off x="345288" y="4591701"/>
            <a:ext cx="8076208" cy="358056"/>
          </a:xfrm>
          <a:prstGeom prst="rect">
            <a:avLst/>
          </a:prstGeom>
          <a:noFill/>
        </p:spPr>
        <p:txBody>
          <a:bodyPr wrap="square" rtlCol="0">
            <a:noAutofit/>
          </a:bodyPr>
          <a:lstStyle/>
          <a:p>
            <a:pPr algn="l"/>
            <a:r>
              <a:rPr lang="en-US" sz="800">
                <a:solidFill>
                  <a:schemeClr val="bg1">
                    <a:lumMod val="65000"/>
                  </a:schemeClr>
                </a:solidFill>
                <a:latin typeface="Fidelity Sans" panose="020B0503030202020204" pitchFamily="34" charset="0"/>
              </a:rPr>
              <a:t>.</a:t>
            </a:r>
            <a:r>
              <a:rPr lang="en-US" sz="800" b="0" i="0" u="none" strike="noStrike" baseline="0">
                <a:solidFill>
                  <a:schemeClr val="bg1">
                    <a:lumMod val="65000"/>
                  </a:schemeClr>
                </a:solidFill>
                <a:latin typeface="Fidelity Sans" panose="020B0503030202020204" pitchFamily="34" charset="0"/>
              </a:rPr>
              <a:t>“Revenue Procedure 2021-25,” Internal Revenue Service, Code of Federal Regulations, 2021, https://www.irs.gov/pub/</a:t>
            </a:r>
            <a:r>
              <a:rPr lang="en-US" sz="800" b="0" i="0" u="none" strike="noStrike" baseline="0" err="1">
                <a:solidFill>
                  <a:schemeClr val="bg1">
                    <a:lumMod val="65000"/>
                  </a:schemeClr>
                </a:solidFill>
                <a:latin typeface="Fidelity Sans" panose="020B0503030202020204" pitchFamily="34" charset="0"/>
              </a:rPr>
              <a:t>irs</a:t>
            </a:r>
            <a:r>
              <a:rPr lang="en-US" sz="800" b="0" i="0" u="none" strike="noStrike" baseline="0">
                <a:solidFill>
                  <a:schemeClr val="bg1">
                    <a:lumMod val="65000"/>
                  </a:schemeClr>
                </a:solidFill>
                <a:latin typeface="Fidelity Sans" panose="020B0503030202020204" pitchFamily="34" charset="0"/>
              </a:rPr>
              <a:t>-drop/rp-21-25.pdf.“ Health Savings Accounts (HSA) FAQs,” Fidelity.com, accessed January 31, 2022, https://www.fidelity.com/go/hsa/faqs?imm_pid=700000002058991&amp;immid=100853&amp;imm_eid=ep53520211790&amp;gclid=CIDFr-mp3PUCFcOIgQodYL0DOw&amp;gclsrc=ds</a:t>
            </a:r>
            <a:endParaRPr lang="en-US" sz="800">
              <a:solidFill>
                <a:schemeClr val="bg1">
                  <a:lumMod val="65000"/>
                </a:schemeClr>
              </a:solidFill>
            </a:endParaRPr>
          </a:p>
          <a:p>
            <a:endParaRPr lang="en-US" sz="1000">
              <a:solidFill>
                <a:schemeClr val="bg1">
                  <a:lumMod val="65000"/>
                </a:schemeClr>
              </a:solidFill>
            </a:endParaRPr>
          </a:p>
        </p:txBody>
      </p:sp>
      <p:sp>
        <p:nvSpPr>
          <p:cNvPr id="7" name="TextBox 6">
            <a:extLst>
              <a:ext uri="{FF2B5EF4-FFF2-40B4-BE49-F238E27FC236}">
                <a16:creationId xmlns:a16="http://schemas.microsoft.com/office/drawing/2014/main" id="{C2490E98-D9C3-48DA-A219-393766133FAA}"/>
              </a:ext>
            </a:extLst>
          </p:cNvPr>
          <p:cNvSpPr txBox="1"/>
          <p:nvPr/>
        </p:nvSpPr>
        <p:spPr>
          <a:xfrm>
            <a:off x="409772" y="1001892"/>
            <a:ext cx="1153724" cy="273844"/>
          </a:xfrm>
          <a:prstGeom prst="rect">
            <a:avLst/>
          </a:prstGeom>
          <a:solidFill>
            <a:srgbClr val="033F64"/>
          </a:solidFill>
        </p:spPr>
        <p:txBody>
          <a:bodyPr wrap="square" rtlCol="0" anchor="ctr">
            <a:noAutofit/>
          </a:bodyPr>
          <a:lstStyle/>
          <a:p>
            <a:r>
              <a:rPr lang="en-US">
                <a:solidFill>
                  <a:schemeClr val="bg1"/>
                </a:solidFill>
              </a:rPr>
              <a:t>HSA</a:t>
            </a:r>
          </a:p>
        </p:txBody>
      </p:sp>
      <p:sp>
        <p:nvSpPr>
          <p:cNvPr id="8" name="TextBox 7">
            <a:extLst>
              <a:ext uri="{FF2B5EF4-FFF2-40B4-BE49-F238E27FC236}">
                <a16:creationId xmlns:a16="http://schemas.microsoft.com/office/drawing/2014/main" id="{30DB7190-BEE4-4D72-8C8F-A4DAF864B24A}"/>
              </a:ext>
            </a:extLst>
          </p:cNvPr>
          <p:cNvSpPr txBox="1"/>
          <p:nvPr/>
        </p:nvSpPr>
        <p:spPr>
          <a:xfrm>
            <a:off x="5257958" y="1001892"/>
            <a:ext cx="2248283" cy="273844"/>
          </a:xfrm>
          <a:prstGeom prst="rect">
            <a:avLst/>
          </a:prstGeom>
          <a:solidFill>
            <a:schemeClr val="accent6"/>
          </a:solidFill>
        </p:spPr>
        <p:txBody>
          <a:bodyPr wrap="square" rtlCol="0" anchor="ctr">
            <a:noAutofit/>
          </a:bodyPr>
          <a:lstStyle/>
          <a:p>
            <a:r>
              <a:rPr lang="en-US">
                <a:solidFill>
                  <a:schemeClr val="bg1"/>
                </a:solidFill>
              </a:rPr>
              <a:t>HEALTH CARE FSA</a:t>
            </a:r>
          </a:p>
        </p:txBody>
      </p:sp>
    </p:spTree>
    <p:extLst>
      <p:ext uri="{BB962C8B-B14F-4D97-AF65-F5344CB8AC3E}">
        <p14:creationId xmlns:p14="http://schemas.microsoft.com/office/powerpoint/2010/main" val="2538995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618B-A115-4F7B-B0A9-3D81ABCB5B38}"/>
              </a:ext>
            </a:extLst>
          </p:cNvPr>
          <p:cNvSpPr>
            <a:spLocks noGrp="1"/>
          </p:cNvSpPr>
          <p:nvPr>
            <p:ph type="title"/>
          </p:nvPr>
        </p:nvSpPr>
        <p:spPr/>
        <p:txBody>
          <a:bodyPr/>
          <a:lstStyle/>
          <a:p>
            <a:r>
              <a:rPr lang="en-US" sz="2000"/>
              <a:t>What happens if I have money left over at the end of the year?</a:t>
            </a:r>
          </a:p>
        </p:txBody>
      </p:sp>
      <p:sp>
        <p:nvSpPr>
          <p:cNvPr id="3" name="Content Placeholder 2">
            <a:extLst>
              <a:ext uri="{FF2B5EF4-FFF2-40B4-BE49-F238E27FC236}">
                <a16:creationId xmlns:a16="http://schemas.microsoft.com/office/drawing/2014/main" id="{4248B76A-B8CA-4DF3-8607-61AE71C227B0}"/>
              </a:ext>
            </a:extLst>
          </p:cNvPr>
          <p:cNvSpPr>
            <a:spLocks noGrp="1"/>
          </p:cNvSpPr>
          <p:nvPr>
            <p:ph idx="1"/>
          </p:nvPr>
        </p:nvSpPr>
        <p:spPr>
          <a:xfrm>
            <a:off x="397232" y="1362054"/>
            <a:ext cx="4012208" cy="3394472"/>
          </a:xfrm>
        </p:spPr>
        <p:txBody>
          <a:bodyPr numCol="1"/>
          <a:lstStyle/>
          <a:p>
            <a:pPr marL="0" indent="0" algn="l">
              <a:buNone/>
            </a:pPr>
            <a:r>
              <a:rPr lang="en-US" sz="1600" b="0" i="0" u="none" strike="noStrike" baseline="0">
                <a:solidFill>
                  <a:srgbClr val="133043"/>
                </a:solidFill>
                <a:latin typeface="Fidelity Sans" panose="020B0503030202020204" pitchFamily="34" charset="0"/>
              </a:rPr>
              <a:t>The balance </a:t>
            </a:r>
            <a:r>
              <a:rPr lang="en-US" sz="1600" b="1" i="0" u="none" strike="noStrike" baseline="0">
                <a:solidFill>
                  <a:srgbClr val="133043"/>
                </a:solidFill>
                <a:latin typeface="Fidelity Sans" panose="020B0503030202020204" pitchFamily="34" charset="0"/>
              </a:rPr>
              <a:t>carries over from </a:t>
            </a:r>
            <a:r>
              <a:rPr lang="en-US" sz="1600" b="0" i="0" u="none" strike="noStrike" baseline="0">
                <a:solidFill>
                  <a:srgbClr val="133043"/>
                </a:solidFill>
                <a:latin typeface="Fidelity Sans" panose="020B0503030202020204" pitchFamily="34" charset="0"/>
              </a:rPr>
              <a:t>year to year until you need it.</a:t>
            </a:r>
            <a:endParaRPr lang="en-US" sz="1600"/>
          </a:p>
          <a:p>
            <a:pPr marL="0" indent="0">
              <a:buNone/>
            </a:pPr>
            <a:r>
              <a:rPr lang="en-US" sz="1600"/>
              <a:t>	 		</a:t>
            </a:r>
          </a:p>
        </p:txBody>
      </p:sp>
      <p:sp>
        <p:nvSpPr>
          <p:cNvPr id="4" name="Slide Number Placeholder 3">
            <a:extLst>
              <a:ext uri="{FF2B5EF4-FFF2-40B4-BE49-F238E27FC236}">
                <a16:creationId xmlns:a16="http://schemas.microsoft.com/office/drawing/2014/main" id="{6B7CB46A-0471-48BB-88FF-FF7886D4D6C1}"/>
              </a:ext>
            </a:extLst>
          </p:cNvPr>
          <p:cNvSpPr>
            <a:spLocks noGrp="1"/>
          </p:cNvSpPr>
          <p:nvPr>
            <p:ph type="sldNum" sz="quarter" idx="4"/>
          </p:nvPr>
        </p:nvSpPr>
        <p:spPr/>
        <p:txBody>
          <a:bodyPr/>
          <a:lstStyle/>
          <a:p>
            <a:fld id="{0C46E731-D52C-420E-B9A6-9FE86F5B321E}" type="slidenum">
              <a:rPr lang="en-US" smtClean="0"/>
              <a:pPr/>
              <a:t>16</a:t>
            </a:fld>
            <a:endParaRPr lang="en-US"/>
          </a:p>
        </p:txBody>
      </p:sp>
      <p:sp>
        <p:nvSpPr>
          <p:cNvPr id="5" name="Content Placeholder 2">
            <a:extLst>
              <a:ext uri="{FF2B5EF4-FFF2-40B4-BE49-F238E27FC236}">
                <a16:creationId xmlns:a16="http://schemas.microsoft.com/office/drawing/2014/main" id="{B594A770-D69A-4145-BECB-4F007717DBA7}"/>
              </a:ext>
            </a:extLst>
          </p:cNvPr>
          <p:cNvSpPr txBox="1">
            <a:spLocks/>
          </p:cNvSpPr>
          <p:nvPr/>
        </p:nvSpPr>
        <p:spPr>
          <a:xfrm>
            <a:off x="4861988" y="1362054"/>
            <a:ext cx="3884780" cy="3138826"/>
          </a:xfrm>
          <a:prstGeom prst="rect">
            <a:avLst/>
          </a:prstGeom>
        </p:spPr>
        <p:txBody>
          <a:bodyPr vert="horz" lIns="91440" tIns="45720" rIns="91440" bIns="45720" numCol="1" rtlCol="0">
            <a:noAutofit/>
          </a:bodyPr>
          <a:lst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lang="en-US" sz="1600" kern="1200" dirty="0" smtClean="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lang="en-US" sz="1400" kern="1200" dirty="0" smtClean="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lang="en-US" sz="1200" kern="1200" dirty="0" smtClean="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600" b="0" i="0" u="none" strike="noStrike" baseline="0">
                <a:solidFill>
                  <a:srgbClr val="133043"/>
                </a:solidFill>
                <a:latin typeface="Fidelity Sans" panose="020B0503030202020204" pitchFamily="34" charset="0"/>
              </a:rPr>
              <a:t>You will generally </a:t>
            </a:r>
            <a:r>
              <a:rPr lang="en-US" sz="1600" b="1" i="0" u="none" strike="noStrike" baseline="0">
                <a:solidFill>
                  <a:srgbClr val="133043"/>
                </a:solidFill>
                <a:latin typeface="Fidelity Sans" panose="020B0503030202020204" pitchFamily="34" charset="0"/>
              </a:rPr>
              <a:t>forfeit any money left </a:t>
            </a:r>
            <a:r>
              <a:rPr lang="en-US" sz="1600" b="0" i="0" u="none" strike="noStrike" baseline="0">
                <a:solidFill>
                  <a:srgbClr val="133043"/>
                </a:solidFill>
                <a:latin typeface="Fidelity Sans" panose="020B0503030202020204" pitchFamily="34" charset="0"/>
              </a:rPr>
              <a:t>in a health care FSA at the end of the year, unless your employer offers a grace period or allows you to carry some of it over for next year.</a:t>
            </a:r>
            <a:endParaRPr lang="en-US" sz="1600"/>
          </a:p>
          <a:p>
            <a:pPr marL="0" indent="0">
              <a:buNone/>
            </a:pPr>
            <a:r>
              <a:rPr lang="en-US" sz="1600"/>
              <a:t>	 		</a:t>
            </a:r>
          </a:p>
        </p:txBody>
      </p:sp>
      <p:sp>
        <p:nvSpPr>
          <p:cNvPr id="6" name="TextBox 5">
            <a:extLst>
              <a:ext uri="{FF2B5EF4-FFF2-40B4-BE49-F238E27FC236}">
                <a16:creationId xmlns:a16="http://schemas.microsoft.com/office/drawing/2014/main" id="{A54D914D-C867-4CDF-BC1F-F35622164596}"/>
              </a:ext>
            </a:extLst>
          </p:cNvPr>
          <p:cNvSpPr txBox="1"/>
          <p:nvPr/>
        </p:nvSpPr>
        <p:spPr>
          <a:xfrm>
            <a:off x="409772" y="1001892"/>
            <a:ext cx="1153724" cy="273844"/>
          </a:xfrm>
          <a:prstGeom prst="rect">
            <a:avLst/>
          </a:prstGeom>
          <a:solidFill>
            <a:srgbClr val="033F64"/>
          </a:solidFill>
        </p:spPr>
        <p:txBody>
          <a:bodyPr wrap="square" rtlCol="0" anchor="ctr">
            <a:noAutofit/>
          </a:bodyPr>
          <a:lstStyle/>
          <a:p>
            <a:r>
              <a:rPr lang="en-US">
                <a:solidFill>
                  <a:schemeClr val="bg1"/>
                </a:solidFill>
              </a:rPr>
              <a:t>HSA</a:t>
            </a:r>
          </a:p>
        </p:txBody>
      </p:sp>
      <p:sp>
        <p:nvSpPr>
          <p:cNvPr id="7" name="TextBox 6">
            <a:extLst>
              <a:ext uri="{FF2B5EF4-FFF2-40B4-BE49-F238E27FC236}">
                <a16:creationId xmlns:a16="http://schemas.microsoft.com/office/drawing/2014/main" id="{0D28B9E7-C0D7-45CB-A427-A726213ECC1C}"/>
              </a:ext>
            </a:extLst>
          </p:cNvPr>
          <p:cNvSpPr txBox="1"/>
          <p:nvPr/>
        </p:nvSpPr>
        <p:spPr>
          <a:xfrm>
            <a:off x="4872148" y="1001892"/>
            <a:ext cx="2248283" cy="273844"/>
          </a:xfrm>
          <a:prstGeom prst="rect">
            <a:avLst/>
          </a:prstGeom>
          <a:solidFill>
            <a:schemeClr val="accent6"/>
          </a:solidFill>
        </p:spPr>
        <p:txBody>
          <a:bodyPr wrap="square" rtlCol="0" anchor="ctr">
            <a:noAutofit/>
          </a:bodyPr>
          <a:lstStyle/>
          <a:p>
            <a:r>
              <a:rPr lang="en-US">
                <a:solidFill>
                  <a:schemeClr val="bg1"/>
                </a:solidFill>
              </a:rPr>
              <a:t>HEALTH CARE FSA</a:t>
            </a:r>
          </a:p>
        </p:txBody>
      </p:sp>
    </p:spTree>
    <p:extLst>
      <p:ext uri="{BB962C8B-B14F-4D97-AF65-F5344CB8AC3E}">
        <p14:creationId xmlns:p14="http://schemas.microsoft.com/office/powerpoint/2010/main" val="322370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618B-A115-4F7B-B0A9-3D81ABCB5B38}"/>
              </a:ext>
            </a:extLst>
          </p:cNvPr>
          <p:cNvSpPr>
            <a:spLocks noGrp="1"/>
          </p:cNvSpPr>
          <p:nvPr>
            <p:ph type="title"/>
          </p:nvPr>
        </p:nvSpPr>
        <p:spPr/>
        <p:txBody>
          <a:bodyPr/>
          <a:lstStyle/>
          <a:p>
            <a:r>
              <a:rPr lang="en-US"/>
              <a:t>What if I change jobs, lose my job, or retire?</a:t>
            </a:r>
            <a:endParaRPr lang="en-US" sz="1800"/>
          </a:p>
        </p:txBody>
      </p:sp>
      <p:sp>
        <p:nvSpPr>
          <p:cNvPr id="3" name="Content Placeholder 2">
            <a:extLst>
              <a:ext uri="{FF2B5EF4-FFF2-40B4-BE49-F238E27FC236}">
                <a16:creationId xmlns:a16="http://schemas.microsoft.com/office/drawing/2014/main" id="{4248B76A-B8CA-4DF3-8607-61AE71C227B0}"/>
              </a:ext>
            </a:extLst>
          </p:cNvPr>
          <p:cNvSpPr>
            <a:spLocks noGrp="1"/>
          </p:cNvSpPr>
          <p:nvPr>
            <p:ph idx="1"/>
          </p:nvPr>
        </p:nvSpPr>
        <p:spPr>
          <a:xfrm>
            <a:off x="336272" y="1341734"/>
            <a:ext cx="4174768" cy="3394472"/>
          </a:xfrm>
        </p:spPr>
        <p:txBody>
          <a:bodyPr numCol="1"/>
          <a:lstStyle/>
          <a:p>
            <a:pPr marL="0" indent="0" algn="l">
              <a:buNone/>
            </a:pPr>
            <a:r>
              <a:rPr lang="en-US" sz="1600" b="0" i="0" u="none" strike="noStrike" baseline="0">
                <a:solidFill>
                  <a:srgbClr val="133043"/>
                </a:solidFill>
                <a:latin typeface="Fidelity Sans" panose="020B0503030202020204" pitchFamily="34" charset="0"/>
              </a:rPr>
              <a:t>Your </a:t>
            </a:r>
            <a:r>
              <a:rPr lang="en-US" sz="1600" b="1" i="0" u="none" strike="noStrike" baseline="0">
                <a:solidFill>
                  <a:srgbClr val="133043"/>
                </a:solidFill>
                <a:latin typeface="Fidelity Sans" panose="020B0503030202020204" pitchFamily="34" charset="0"/>
              </a:rPr>
              <a:t>HSA can move with you. </a:t>
            </a:r>
            <a:r>
              <a:rPr lang="en-US" sz="1600" b="0" i="0" u="none" strike="noStrike" baseline="0">
                <a:solidFill>
                  <a:srgbClr val="133043"/>
                </a:solidFill>
                <a:latin typeface="Fidelity Sans" panose="020B0503030202020204" pitchFamily="34" charset="0"/>
              </a:rPr>
              <a:t>If you lose your job, you can use the money to pay for COBRA premiums (which temporarily extend your employer-sponsored health care coverage). And in retirement, you also can use your HSA for general (non-health care) expenses </a:t>
            </a:r>
            <a:r>
              <a:rPr lang="en-US" sz="1600">
                <a:solidFill>
                  <a:srgbClr val="133043"/>
                </a:solidFill>
                <a:latin typeface="Fidelity Sans" panose="020B0503030202020204" pitchFamily="34" charset="0"/>
              </a:rPr>
              <a:t>starting at</a:t>
            </a:r>
            <a:r>
              <a:rPr lang="en-US" sz="1600" b="0" i="0" u="none" strike="noStrike" baseline="0">
                <a:solidFill>
                  <a:srgbClr val="133043"/>
                </a:solidFill>
                <a:latin typeface="Fidelity Sans" panose="020B0503030202020204" pitchFamily="34" charset="0"/>
              </a:rPr>
              <a:t> age 65—you just have to pay normal income taxes on the money you withdraw.</a:t>
            </a:r>
            <a:r>
              <a:rPr lang="en-US" sz="1600"/>
              <a:t>	 		</a:t>
            </a:r>
          </a:p>
        </p:txBody>
      </p:sp>
      <p:sp>
        <p:nvSpPr>
          <p:cNvPr id="4" name="Slide Number Placeholder 3">
            <a:extLst>
              <a:ext uri="{FF2B5EF4-FFF2-40B4-BE49-F238E27FC236}">
                <a16:creationId xmlns:a16="http://schemas.microsoft.com/office/drawing/2014/main" id="{6B7CB46A-0471-48BB-88FF-FF7886D4D6C1}"/>
              </a:ext>
            </a:extLst>
          </p:cNvPr>
          <p:cNvSpPr>
            <a:spLocks noGrp="1"/>
          </p:cNvSpPr>
          <p:nvPr>
            <p:ph type="sldNum" sz="quarter" idx="4"/>
          </p:nvPr>
        </p:nvSpPr>
        <p:spPr/>
        <p:txBody>
          <a:bodyPr/>
          <a:lstStyle/>
          <a:p>
            <a:fld id="{0C46E731-D52C-420E-B9A6-9FE86F5B321E}" type="slidenum">
              <a:rPr lang="en-US" smtClean="0"/>
              <a:pPr/>
              <a:t>17</a:t>
            </a:fld>
            <a:endParaRPr lang="en-US"/>
          </a:p>
        </p:txBody>
      </p:sp>
      <p:sp>
        <p:nvSpPr>
          <p:cNvPr id="5" name="Content Placeholder 2">
            <a:extLst>
              <a:ext uri="{FF2B5EF4-FFF2-40B4-BE49-F238E27FC236}">
                <a16:creationId xmlns:a16="http://schemas.microsoft.com/office/drawing/2014/main" id="{B594A770-D69A-4145-BECB-4F007717DBA7}"/>
              </a:ext>
            </a:extLst>
          </p:cNvPr>
          <p:cNvSpPr txBox="1">
            <a:spLocks/>
          </p:cNvSpPr>
          <p:nvPr/>
        </p:nvSpPr>
        <p:spPr>
          <a:xfrm>
            <a:off x="5184375" y="1341734"/>
            <a:ext cx="3634369" cy="3138826"/>
          </a:xfrm>
          <a:prstGeom prst="rect">
            <a:avLst/>
          </a:prstGeom>
        </p:spPr>
        <p:txBody>
          <a:bodyPr vert="horz" lIns="91440" tIns="45720" rIns="91440" bIns="45720" numCol="1" rtlCol="0">
            <a:noAutofit/>
          </a:bodyPr>
          <a:lst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lang="en-US" sz="1600" kern="1200" dirty="0" smtClean="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lang="en-US" sz="1400" kern="1200" dirty="0" smtClean="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lang="en-US" sz="1200" kern="1200" dirty="0" smtClean="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600" b="0" i="0" u="none" strike="noStrike" baseline="0">
                <a:solidFill>
                  <a:srgbClr val="133043"/>
                </a:solidFill>
                <a:latin typeface="Fidelity Sans" panose="020B0503030202020204" pitchFamily="34" charset="0"/>
              </a:rPr>
              <a:t>The account remains with your former employer when you leave, but you may be able to elect to continue to be enrolled in a health care FSA under COBRA.</a:t>
            </a:r>
            <a:r>
              <a:rPr lang="en-US" sz="1600"/>
              <a:t>	 		</a:t>
            </a:r>
          </a:p>
        </p:txBody>
      </p:sp>
      <p:sp>
        <p:nvSpPr>
          <p:cNvPr id="6" name="TextBox 5">
            <a:extLst>
              <a:ext uri="{FF2B5EF4-FFF2-40B4-BE49-F238E27FC236}">
                <a16:creationId xmlns:a16="http://schemas.microsoft.com/office/drawing/2014/main" id="{F73A0E8A-CFC7-4788-95CE-17601AD4D002}"/>
              </a:ext>
            </a:extLst>
          </p:cNvPr>
          <p:cNvSpPr txBox="1"/>
          <p:nvPr/>
        </p:nvSpPr>
        <p:spPr>
          <a:xfrm>
            <a:off x="409772" y="1001892"/>
            <a:ext cx="1153724" cy="273844"/>
          </a:xfrm>
          <a:prstGeom prst="rect">
            <a:avLst/>
          </a:prstGeom>
          <a:solidFill>
            <a:srgbClr val="033F64"/>
          </a:solidFill>
        </p:spPr>
        <p:txBody>
          <a:bodyPr wrap="square" rtlCol="0" anchor="ctr">
            <a:noAutofit/>
          </a:bodyPr>
          <a:lstStyle/>
          <a:p>
            <a:r>
              <a:rPr lang="en-US">
                <a:solidFill>
                  <a:schemeClr val="bg1"/>
                </a:solidFill>
              </a:rPr>
              <a:t>HSA</a:t>
            </a:r>
          </a:p>
        </p:txBody>
      </p:sp>
      <p:sp>
        <p:nvSpPr>
          <p:cNvPr id="7" name="TextBox 6">
            <a:extLst>
              <a:ext uri="{FF2B5EF4-FFF2-40B4-BE49-F238E27FC236}">
                <a16:creationId xmlns:a16="http://schemas.microsoft.com/office/drawing/2014/main" id="{65777319-1E5A-48DC-80F9-3F50BDE6290D}"/>
              </a:ext>
            </a:extLst>
          </p:cNvPr>
          <p:cNvSpPr txBox="1"/>
          <p:nvPr/>
        </p:nvSpPr>
        <p:spPr>
          <a:xfrm>
            <a:off x="5257958" y="1001892"/>
            <a:ext cx="2248283" cy="273844"/>
          </a:xfrm>
          <a:prstGeom prst="rect">
            <a:avLst/>
          </a:prstGeom>
          <a:solidFill>
            <a:schemeClr val="accent6"/>
          </a:solidFill>
        </p:spPr>
        <p:txBody>
          <a:bodyPr wrap="square" rtlCol="0" anchor="ctr">
            <a:noAutofit/>
          </a:bodyPr>
          <a:lstStyle/>
          <a:p>
            <a:r>
              <a:rPr lang="en-US">
                <a:solidFill>
                  <a:schemeClr val="bg1"/>
                </a:solidFill>
              </a:rPr>
              <a:t>HEALTH CARE FSA</a:t>
            </a:r>
          </a:p>
        </p:txBody>
      </p:sp>
    </p:spTree>
    <p:extLst>
      <p:ext uri="{BB962C8B-B14F-4D97-AF65-F5344CB8AC3E}">
        <p14:creationId xmlns:p14="http://schemas.microsoft.com/office/powerpoint/2010/main" val="1800011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618B-A115-4F7B-B0A9-3D81ABCB5B38}"/>
              </a:ext>
            </a:extLst>
          </p:cNvPr>
          <p:cNvSpPr>
            <a:spLocks noGrp="1"/>
          </p:cNvSpPr>
          <p:nvPr>
            <p:ph type="title"/>
          </p:nvPr>
        </p:nvSpPr>
        <p:spPr/>
        <p:txBody>
          <a:bodyPr/>
          <a:lstStyle/>
          <a:p>
            <a:r>
              <a:rPr lang="en-US" dirty="0"/>
              <a:t>Can I invest my HSA funds?</a:t>
            </a:r>
            <a:endParaRPr lang="en-US" sz="1800" dirty="0"/>
          </a:p>
        </p:txBody>
      </p:sp>
      <p:sp>
        <p:nvSpPr>
          <p:cNvPr id="3" name="Content Placeholder 2">
            <a:extLst>
              <a:ext uri="{FF2B5EF4-FFF2-40B4-BE49-F238E27FC236}">
                <a16:creationId xmlns:a16="http://schemas.microsoft.com/office/drawing/2014/main" id="{4248B76A-B8CA-4DF3-8607-61AE71C227B0}"/>
              </a:ext>
            </a:extLst>
          </p:cNvPr>
          <p:cNvSpPr>
            <a:spLocks noGrp="1"/>
          </p:cNvSpPr>
          <p:nvPr>
            <p:ph idx="1"/>
          </p:nvPr>
        </p:nvSpPr>
        <p:spPr>
          <a:xfrm>
            <a:off x="337829" y="1311254"/>
            <a:ext cx="4174768" cy="3394472"/>
          </a:xfrm>
        </p:spPr>
        <p:txBody>
          <a:bodyPr numCol="1"/>
          <a:lstStyle/>
          <a:p>
            <a:pPr marL="0" indent="0" algn="l">
              <a:buNone/>
            </a:pPr>
            <a:r>
              <a:rPr lang="en-US" sz="1600" b="0" i="0" u="none" strike="noStrike" baseline="0" dirty="0">
                <a:solidFill>
                  <a:srgbClr val="133043"/>
                </a:solidFill>
                <a:latin typeface="Fidelity Sans" panose="020B0503030202020204" pitchFamily="34" charset="0"/>
              </a:rPr>
              <a:t>Contributions generally go into an interest-earning account, but you may be able to invest all or part of your balance to save for the future.</a:t>
            </a:r>
            <a:r>
              <a:rPr lang="en-US" sz="1600" dirty="0"/>
              <a:t>	 		</a:t>
            </a:r>
          </a:p>
        </p:txBody>
      </p:sp>
      <p:sp>
        <p:nvSpPr>
          <p:cNvPr id="4" name="Slide Number Placeholder 3">
            <a:extLst>
              <a:ext uri="{FF2B5EF4-FFF2-40B4-BE49-F238E27FC236}">
                <a16:creationId xmlns:a16="http://schemas.microsoft.com/office/drawing/2014/main" id="{6B7CB46A-0471-48BB-88FF-FF7886D4D6C1}"/>
              </a:ext>
            </a:extLst>
          </p:cNvPr>
          <p:cNvSpPr>
            <a:spLocks noGrp="1"/>
          </p:cNvSpPr>
          <p:nvPr>
            <p:ph type="sldNum" sz="quarter" idx="4"/>
          </p:nvPr>
        </p:nvSpPr>
        <p:spPr/>
        <p:txBody>
          <a:bodyPr/>
          <a:lstStyle/>
          <a:p>
            <a:fld id="{0C46E731-D52C-420E-B9A6-9FE86F5B321E}" type="slidenum">
              <a:rPr lang="en-US" smtClean="0"/>
              <a:pPr/>
              <a:t>18</a:t>
            </a:fld>
            <a:endParaRPr lang="en-US"/>
          </a:p>
        </p:txBody>
      </p:sp>
      <p:sp>
        <p:nvSpPr>
          <p:cNvPr id="5" name="Content Placeholder 2">
            <a:extLst>
              <a:ext uri="{FF2B5EF4-FFF2-40B4-BE49-F238E27FC236}">
                <a16:creationId xmlns:a16="http://schemas.microsoft.com/office/drawing/2014/main" id="{B594A770-D69A-4145-BECB-4F007717DBA7}"/>
              </a:ext>
            </a:extLst>
          </p:cNvPr>
          <p:cNvSpPr txBox="1">
            <a:spLocks/>
          </p:cNvSpPr>
          <p:nvPr/>
        </p:nvSpPr>
        <p:spPr>
          <a:xfrm>
            <a:off x="5178235" y="1311254"/>
            <a:ext cx="4038308" cy="3138826"/>
          </a:xfrm>
          <a:prstGeom prst="rect">
            <a:avLst/>
          </a:prstGeom>
        </p:spPr>
        <p:txBody>
          <a:bodyPr vert="horz" lIns="91440" tIns="45720" rIns="91440" bIns="45720" numCol="1" rtlCol="0">
            <a:noAutofit/>
          </a:bodyPr>
          <a:lst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lang="en-US" sz="1600" kern="1200" dirty="0" smtClean="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lang="en-US" sz="1400" kern="1200" dirty="0" smtClean="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lang="en-US" sz="1200" kern="1200" dirty="0" smtClean="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600" b="0" i="0" u="none" strike="noStrike" baseline="0">
                <a:solidFill>
                  <a:srgbClr val="133043"/>
                </a:solidFill>
                <a:latin typeface="Fidelity Sans" panose="020B0503030202020204" pitchFamily="34" charset="0"/>
              </a:rPr>
              <a:t>You can’t.</a:t>
            </a:r>
            <a:r>
              <a:rPr lang="en-US" sz="1600"/>
              <a:t>	 		</a:t>
            </a:r>
          </a:p>
        </p:txBody>
      </p:sp>
      <p:sp>
        <p:nvSpPr>
          <p:cNvPr id="6" name="TextBox 5">
            <a:extLst>
              <a:ext uri="{FF2B5EF4-FFF2-40B4-BE49-F238E27FC236}">
                <a16:creationId xmlns:a16="http://schemas.microsoft.com/office/drawing/2014/main" id="{85BC4A1B-92B4-4951-B638-3345EC36F1A2}"/>
              </a:ext>
            </a:extLst>
          </p:cNvPr>
          <p:cNvSpPr txBox="1"/>
          <p:nvPr/>
        </p:nvSpPr>
        <p:spPr>
          <a:xfrm>
            <a:off x="397232" y="4804090"/>
            <a:ext cx="7955280" cy="319089"/>
          </a:xfrm>
          <a:prstGeom prst="rect">
            <a:avLst/>
          </a:prstGeom>
          <a:noFill/>
        </p:spPr>
        <p:txBody>
          <a:bodyPr wrap="square" rtlCol="0">
            <a:noAutofit/>
          </a:bodyPr>
          <a:lstStyle/>
          <a:p>
            <a:pPr algn="l"/>
            <a:r>
              <a:rPr lang="en-US" sz="1000" b="0" i="0" u="none" strike="noStrike" baseline="0" dirty="0">
                <a:solidFill>
                  <a:schemeClr val="bg1">
                    <a:lumMod val="65000"/>
                  </a:schemeClr>
                </a:solidFill>
                <a:latin typeface="Fidelity Sans" panose="020B0503030202020204" pitchFamily="34" charset="0"/>
              </a:rPr>
              <a:t>Investing involves risk, including the risk of loss. </a:t>
            </a:r>
            <a:endParaRPr lang="en-US" sz="800" dirty="0">
              <a:solidFill>
                <a:schemeClr val="bg1">
                  <a:lumMod val="65000"/>
                </a:schemeClr>
              </a:solidFill>
            </a:endParaRPr>
          </a:p>
        </p:txBody>
      </p:sp>
      <p:sp>
        <p:nvSpPr>
          <p:cNvPr id="7" name="TextBox 6">
            <a:extLst>
              <a:ext uri="{FF2B5EF4-FFF2-40B4-BE49-F238E27FC236}">
                <a16:creationId xmlns:a16="http://schemas.microsoft.com/office/drawing/2014/main" id="{70458F49-5BA0-4CAE-A5BD-39259CEA2E7B}"/>
              </a:ext>
            </a:extLst>
          </p:cNvPr>
          <p:cNvSpPr txBox="1"/>
          <p:nvPr/>
        </p:nvSpPr>
        <p:spPr>
          <a:xfrm>
            <a:off x="409772" y="1001892"/>
            <a:ext cx="1153724" cy="273844"/>
          </a:xfrm>
          <a:prstGeom prst="rect">
            <a:avLst/>
          </a:prstGeom>
          <a:solidFill>
            <a:srgbClr val="033F64"/>
          </a:solidFill>
        </p:spPr>
        <p:txBody>
          <a:bodyPr wrap="square" rtlCol="0" anchor="ctr">
            <a:noAutofit/>
          </a:bodyPr>
          <a:lstStyle/>
          <a:p>
            <a:r>
              <a:rPr lang="en-US">
                <a:solidFill>
                  <a:schemeClr val="bg1"/>
                </a:solidFill>
              </a:rPr>
              <a:t>HSA</a:t>
            </a:r>
          </a:p>
        </p:txBody>
      </p:sp>
      <p:sp>
        <p:nvSpPr>
          <p:cNvPr id="8" name="TextBox 7">
            <a:extLst>
              <a:ext uri="{FF2B5EF4-FFF2-40B4-BE49-F238E27FC236}">
                <a16:creationId xmlns:a16="http://schemas.microsoft.com/office/drawing/2014/main" id="{3B3D9D06-70C5-4C48-ADA9-0A98AB06D11B}"/>
              </a:ext>
            </a:extLst>
          </p:cNvPr>
          <p:cNvSpPr txBox="1"/>
          <p:nvPr/>
        </p:nvSpPr>
        <p:spPr>
          <a:xfrm>
            <a:off x="5257958" y="1001892"/>
            <a:ext cx="2248283" cy="273844"/>
          </a:xfrm>
          <a:prstGeom prst="rect">
            <a:avLst/>
          </a:prstGeom>
          <a:solidFill>
            <a:schemeClr val="accent6"/>
          </a:solidFill>
        </p:spPr>
        <p:txBody>
          <a:bodyPr wrap="square" rtlCol="0" anchor="ctr">
            <a:noAutofit/>
          </a:bodyPr>
          <a:lstStyle/>
          <a:p>
            <a:r>
              <a:rPr lang="en-US">
                <a:solidFill>
                  <a:schemeClr val="bg1"/>
                </a:solidFill>
              </a:rPr>
              <a:t>HEALTH CARE FSA</a:t>
            </a:r>
          </a:p>
        </p:txBody>
      </p:sp>
    </p:spTree>
    <p:extLst>
      <p:ext uri="{BB962C8B-B14F-4D97-AF65-F5344CB8AC3E}">
        <p14:creationId xmlns:p14="http://schemas.microsoft.com/office/powerpoint/2010/main" val="2474512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61C4-FCD0-446A-9E95-F30B1E293D1B}"/>
              </a:ext>
            </a:extLst>
          </p:cNvPr>
          <p:cNvSpPr>
            <a:spLocks noGrp="1"/>
          </p:cNvSpPr>
          <p:nvPr>
            <p:ph type="title"/>
          </p:nvPr>
        </p:nvSpPr>
        <p:spPr/>
        <p:txBody>
          <a:bodyPr/>
          <a:lstStyle/>
          <a:p>
            <a:pPr>
              <a:lnSpc>
                <a:spcPct val="100000"/>
              </a:lnSpc>
            </a:pPr>
            <a:r>
              <a:rPr lang="en-US"/>
              <a:t>If available and you are eligible, consider if a health benefit account is right for you to help cover health expenses</a:t>
            </a:r>
          </a:p>
        </p:txBody>
      </p:sp>
      <p:sp>
        <p:nvSpPr>
          <p:cNvPr id="3" name="Slide Number Placeholder 2">
            <a:extLst>
              <a:ext uri="{FF2B5EF4-FFF2-40B4-BE49-F238E27FC236}">
                <a16:creationId xmlns:a16="http://schemas.microsoft.com/office/drawing/2014/main" id="{44E9351B-81A0-4E9A-8B0B-3E09590A9466}"/>
              </a:ext>
            </a:extLst>
          </p:cNvPr>
          <p:cNvSpPr>
            <a:spLocks noGrp="1"/>
          </p:cNvSpPr>
          <p:nvPr>
            <p:ph type="sldNum" sz="quarter" idx="4"/>
          </p:nvPr>
        </p:nvSpPr>
        <p:spPr/>
        <p:txBody>
          <a:bodyPr/>
          <a:lstStyle/>
          <a:p>
            <a:fld id="{0C46E731-D52C-420E-B9A6-9FE86F5B321E}" type="slidenum">
              <a:rPr lang="en-US" smtClean="0"/>
              <a:pPr/>
              <a:t>19</a:t>
            </a:fld>
            <a:endParaRPr lang="en-US"/>
          </a:p>
        </p:txBody>
      </p:sp>
      <p:sp>
        <p:nvSpPr>
          <p:cNvPr id="7" name="TextBox 6">
            <a:extLst>
              <a:ext uri="{FF2B5EF4-FFF2-40B4-BE49-F238E27FC236}">
                <a16:creationId xmlns:a16="http://schemas.microsoft.com/office/drawing/2014/main" id="{B78AD17C-B794-419B-88ED-E46F3ACF8399}"/>
              </a:ext>
            </a:extLst>
          </p:cNvPr>
          <p:cNvSpPr txBox="1"/>
          <p:nvPr/>
        </p:nvSpPr>
        <p:spPr>
          <a:xfrm>
            <a:off x="295570" y="4850389"/>
            <a:ext cx="8729160" cy="200055"/>
          </a:xfrm>
          <a:prstGeom prst="rect">
            <a:avLst/>
          </a:prstGeom>
          <a:noFill/>
        </p:spPr>
        <p:txBody>
          <a:bodyPr wrap="square">
            <a:spAutoFit/>
          </a:bodyPr>
          <a:lstStyle/>
          <a:p>
            <a:r>
              <a:rPr lang="en-US" sz="700" b="0" i="0">
                <a:solidFill>
                  <a:schemeClr val="bg1">
                    <a:lumMod val="65000"/>
                  </a:schemeClr>
                </a:solidFill>
                <a:effectLst/>
                <a:latin typeface="+mj-lt"/>
              </a:rPr>
              <a:t>Fidelity Health Solutions Thought Leadership Consumer/Employee Survey, January–February 2022</a:t>
            </a:r>
            <a:endParaRPr lang="en-US" sz="700">
              <a:solidFill>
                <a:schemeClr val="bg1">
                  <a:lumMod val="65000"/>
                </a:schemeClr>
              </a:solidFill>
              <a:latin typeface="+mj-lt"/>
            </a:endParaRPr>
          </a:p>
        </p:txBody>
      </p:sp>
      <p:graphicFrame>
        <p:nvGraphicFramePr>
          <p:cNvPr id="6" name="Chart 5">
            <a:extLst>
              <a:ext uri="{FF2B5EF4-FFF2-40B4-BE49-F238E27FC236}">
                <a16:creationId xmlns:a16="http://schemas.microsoft.com/office/drawing/2014/main" id="{A90816BC-86E8-33CF-EAD8-481CDCE073A0}"/>
              </a:ext>
            </a:extLst>
          </p:cNvPr>
          <p:cNvGraphicFramePr/>
          <p:nvPr>
            <p:extLst>
              <p:ext uri="{D42A27DB-BD31-4B8C-83A1-F6EECF244321}">
                <p14:modId xmlns:p14="http://schemas.microsoft.com/office/powerpoint/2010/main" val="3395450584"/>
              </p:ext>
            </p:extLst>
          </p:nvPr>
        </p:nvGraphicFramePr>
        <p:xfrm>
          <a:off x="852235" y="1182814"/>
          <a:ext cx="2442878" cy="305306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FB987604-6B80-463A-B574-A6437B5D860F}"/>
              </a:ext>
            </a:extLst>
          </p:cNvPr>
          <p:cNvSpPr txBox="1"/>
          <p:nvPr/>
        </p:nvSpPr>
        <p:spPr>
          <a:xfrm>
            <a:off x="3295112" y="2111222"/>
            <a:ext cx="5249311" cy="850806"/>
          </a:xfrm>
          <a:prstGeom prst="rect">
            <a:avLst/>
          </a:prstGeom>
          <a:noFill/>
        </p:spPr>
        <p:txBody>
          <a:bodyPr wrap="square" rtlCol="0">
            <a:noAutofit/>
          </a:bodyPr>
          <a:lstStyle/>
          <a:p>
            <a:r>
              <a:rPr lang="en-US" sz="2400" b="1">
                <a:solidFill>
                  <a:schemeClr val="accent6"/>
                </a:solidFill>
              </a:rPr>
              <a:t>of consumers with an HSA or FSA </a:t>
            </a:r>
          </a:p>
          <a:p>
            <a:r>
              <a:rPr lang="en-US"/>
              <a:t>said they felt prepared to cover unexpected health expenses, compared with 48% of those without either one.</a:t>
            </a:r>
          </a:p>
        </p:txBody>
      </p:sp>
    </p:spTree>
    <p:extLst>
      <p:ext uri="{BB962C8B-B14F-4D97-AF65-F5344CB8AC3E}">
        <p14:creationId xmlns:p14="http://schemas.microsoft.com/office/powerpoint/2010/main" val="2808352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9E536-F140-45E3-9DC2-ACDA3ED030D2}"/>
              </a:ext>
            </a:extLst>
          </p:cNvPr>
          <p:cNvSpPr>
            <a:spLocks noGrp="1"/>
          </p:cNvSpPr>
          <p:nvPr>
            <p:ph type="title"/>
          </p:nvPr>
        </p:nvSpPr>
        <p:spPr/>
        <p:txBody>
          <a:bodyPr/>
          <a:lstStyle/>
          <a:p>
            <a:pPr>
              <a:lnSpc>
                <a:spcPct val="100000"/>
              </a:lnSpc>
            </a:pPr>
            <a:r>
              <a:rPr lang="en-US" b="0" i="0">
                <a:effectLst/>
              </a:rPr>
              <a:t>HSA contributions, investment gains, and withdrawals for qualified medical expenses all are tax-free.* </a:t>
            </a:r>
            <a:endParaRPr lang="en-US"/>
          </a:p>
        </p:txBody>
      </p:sp>
      <p:sp>
        <p:nvSpPr>
          <p:cNvPr id="3" name="Slide Number Placeholder 2">
            <a:extLst>
              <a:ext uri="{FF2B5EF4-FFF2-40B4-BE49-F238E27FC236}">
                <a16:creationId xmlns:a16="http://schemas.microsoft.com/office/drawing/2014/main" id="{0952C67A-76DE-478E-AAE1-457B55B7820B}"/>
              </a:ext>
            </a:extLst>
          </p:cNvPr>
          <p:cNvSpPr>
            <a:spLocks noGrp="1"/>
          </p:cNvSpPr>
          <p:nvPr>
            <p:ph type="sldNum" sz="quarter" idx="4"/>
          </p:nvPr>
        </p:nvSpPr>
        <p:spPr/>
        <p:txBody>
          <a:bodyPr/>
          <a:lstStyle/>
          <a:p>
            <a:fld id="{0C46E731-D52C-420E-B9A6-9FE86F5B321E}" type="slidenum">
              <a:rPr lang="en-US" smtClean="0"/>
              <a:pPr/>
              <a:t>20</a:t>
            </a:fld>
            <a:endParaRPr lang="en-US"/>
          </a:p>
        </p:txBody>
      </p:sp>
      <p:graphicFrame>
        <p:nvGraphicFramePr>
          <p:cNvPr id="4" name="Table 5">
            <a:extLst>
              <a:ext uri="{FF2B5EF4-FFF2-40B4-BE49-F238E27FC236}">
                <a16:creationId xmlns:a16="http://schemas.microsoft.com/office/drawing/2014/main" id="{B17A2F49-48CD-48F1-B0B0-E4FB65D83688}"/>
              </a:ext>
            </a:extLst>
          </p:cNvPr>
          <p:cNvGraphicFramePr>
            <a:graphicFrameLocks noGrp="1"/>
          </p:cNvGraphicFramePr>
          <p:nvPr>
            <p:extLst>
              <p:ext uri="{D42A27DB-BD31-4B8C-83A1-F6EECF244321}">
                <p14:modId xmlns:p14="http://schemas.microsoft.com/office/powerpoint/2010/main" val="3897198071"/>
              </p:ext>
            </p:extLst>
          </p:nvPr>
        </p:nvGraphicFramePr>
        <p:xfrm>
          <a:off x="790712" y="1715679"/>
          <a:ext cx="7540487" cy="1483360"/>
        </p:xfrm>
        <a:graphic>
          <a:graphicData uri="http://schemas.openxmlformats.org/drawingml/2006/table">
            <a:tbl>
              <a:tblPr firstRow="1" bandRow="1">
                <a:tableStyleId>{5C22544A-7EE6-4342-B048-85BDC9FD1C3A}</a:tableStyleId>
              </a:tblPr>
              <a:tblGrid>
                <a:gridCol w="6185385">
                  <a:extLst>
                    <a:ext uri="{9D8B030D-6E8A-4147-A177-3AD203B41FA5}">
                      <a16:colId xmlns:a16="http://schemas.microsoft.com/office/drawing/2014/main" val="3215657184"/>
                    </a:ext>
                  </a:extLst>
                </a:gridCol>
                <a:gridCol w="1355102">
                  <a:extLst>
                    <a:ext uri="{9D8B030D-6E8A-4147-A177-3AD203B41FA5}">
                      <a16:colId xmlns:a16="http://schemas.microsoft.com/office/drawing/2014/main" val="4029054941"/>
                    </a:ext>
                  </a:extLst>
                </a:gridCol>
              </a:tblGrid>
              <a:tr h="370840">
                <a:tc gridSpan="2">
                  <a:txBody>
                    <a:bodyPr/>
                    <a:lstStyle/>
                    <a:p>
                      <a:pPr algn="ctr"/>
                      <a:r>
                        <a:rPr lang="en-US" dirty="0"/>
                        <a:t>2025 HSA contribution limits</a:t>
                      </a:r>
                    </a:p>
                  </a:txBody>
                  <a:tcPr>
                    <a:solidFill>
                      <a:schemeClr val="accent2">
                        <a:lumMod val="75000"/>
                      </a:schemeClr>
                    </a:solidFill>
                  </a:tcPr>
                </a:tc>
                <a:tc hMerge="1">
                  <a:txBody>
                    <a:bodyPr/>
                    <a:lstStyle/>
                    <a:p>
                      <a:endParaRPr lang="en-US"/>
                    </a:p>
                  </a:txBody>
                  <a:tcPr/>
                </a:tc>
                <a:extLst>
                  <a:ext uri="{0D108BD9-81ED-4DB2-BD59-A6C34878D82A}">
                    <a16:rowId xmlns:a16="http://schemas.microsoft.com/office/drawing/2014/main" val="3395498493"/>
                  </a:ext>
                </a:extLst>
              </a:tr>
              <a:tr h="370840">
                <a:tc>
                  <a:txBody>
                    <a:bodyPr/>
                    <a:lstStyle/>
                    <a:p>
                      <a:r>
                        <a:rPr lang="en-US"/>
                        <a:t>Individual</a:t>
                      </a:r>
                    </a:p>
                  </a:txBody>
                  <a:tcPr>
                    <a:solidFill>
                      <a:schemeClr val="bg1">
                        <a:lumMod val="95000"/>
                      </a:schemeClr>
                    </a:solidFill>
                  </a:tcPr>
                </a:tc>
                <a:tc>
                  <a:txBody>
                    <a:bodyPr/>
                    <a:lstStyle/>
                    <a:p>
                      <a:r>
                        <a:rPr lang="en-US" dirty="0"/>
                        <a:t>$4,300</a:t>
                      </a:r>
                    </a:p>
                  </a:txBody>
                  <a:tcPr>
                    <a:solidFill>
                      <a:schemeClr val="bg1">
                        <a:lumMod val="95000"/>
                      </a:schemeClr>
                    </a:solidFill>
                  </a:tcPr>
                </a:tc>
                <a:extLst>
                  <a:ext uri="{0D108BD9-81ED-4DB2-BD59-A6C34878D82A}">
                    <a16:rowId xmlns:a16="http://schemas.microsoft.com/office/drawing/2014/main" val="903361152"/>
                  </a:ext>
                </a:extLst>
              </a:tr>
              <a:tr h="370840">
                <a:tc>
                  <a:txBody>
                    <a:bodyPr/>
                    <a:lstStyle/>
                    <a:p>
                      <a:r>
                        <a:rPr lang="en-US"/>
                        <a:t>Family</a:t>
                      </a:r>
                    </a:p>
                  </a:txBody>
                  <a:tcPr>
                    <a:noFill/>
                  </a:tcPr>
                </a:tc>
                <a:tc>
                  <a:txBody>
                    <a:bodyPr/>
                    <a:lstStyle/>
                    <a:p>
                      <a:r>
                        <a:rPr lang="en-US" dirty="0"/>
                        <a:t>$8,550</a:t>
                      </a:r>
                    </a:p>
                  </a:txBody>
                  <a:tcPr>
                    <a:noFill/>
                  </a:tcPr>
                </a:tc>
                <a:extLst>
                  <a:ext uri="{0D108BD9-81ED-4DB2-BD59-A6C34878D82A}">
                    <a16:rowId xmlns:a16="http://schemas.microsoft.com/office/drawing/2014/main" val="479627481"/>
                  </a:ext>
                </a:extLst>
              </a:tr>
              <a:tr h="370840">
                <a:tc>
                  <a:txBody>
                    <a:bodyPr/>
                    <a:lstStyle/>
                    <a:p>
                      <a:r>
                        <a:rPr lang="en-US"/>
                        <a:t>55+ catch-up (in addition to above contribution limits)</a:t>
                      </a:r>
                    </a:p>
                  </a:txBody>
                  <a:tcPr>
                    <a:solidFill>
                      <a:schemeClr val="bg1">
                        <a:lumMod val="95000"/>
                      </a:schemeClr>
                    </a:solidFill>
                  </a:tcPr>
                </a:tc>
                <a:tc>
                  <a:txBody>
                    <a:bodyPr/>
                    <a:lstStyle/>
                    <a:p>
                      <a:r>
                        <a:rPr lang="en-US" dirty="0"/>
                        <a:t>$1,000</a:t>
                      </a:r>
                    </a:p>
                  </a:txBody>
                  <a:tcPr>
                    <a:solidFill>
                      <a:schemeClr val="bg1">
                        <a:lumMod val="95000"/>
                      </a:schemeClr>
                    </a:solidFill>
                  </a:tcPr>
                </a:tc>
                <a:extLst>
                  <a:ext uri="{0D108BD9-81ED-4DB2-BD59-A6C34878D82A}">
                    <a16:rowId xmlns:a16="http://schemas.microsoft.com/office/drawing/2014/main" val="100222930"/>
                  </a:ext>
                </a:extLst>
              </a:tr>
            </a:tbl>
          </a:graphicData>
        </a:graphic>
      </p:graphicFrame>
      <p:sp>
        <p:nvSpPr>
          <p:cNvPr id="8" name="TextBox 7">
            <a:extLst>
              <a:ext uri="{FF2B5EF4-FFF2-40B4-BE49-F238E27FC236}">
                <a16:creationId xmlns:a16="http://schemas.microsoft.com/office/drawing/2014/main" id="{AB05BFB1-E5F8-4BF2-8801-06C05B120CC0}"/>
              </a:ext>
            </a:extLst>
          </p:cNvPr>
          <p:cNvSpPr txBox="1"/>
          <p:nvPr/>
        </p:nvSpPr>
        <p:spPr>
          <a:xfrm>
            <a:off x="295570" y="4841261"/>
            <a:ext cx="8583066" cy="200055"/>
          </a:xfrm>
          <a:prstGeom prst="rect">
            <a:avLst/>
          </a:prstGeom>
          <a:noFill/>
        </p:spPr>
        <p:txBody>
          <a:bodyPr wrap="square">
            <a:spAutoFit/>
          </a:bodyPr>
          <a:lstStyle/>
          <a:p>
            <a:r>
              <a:rPr lang="en-US" sz="700" b="0" i="0">
                <a:solidFill>
                  <a:schemeClr val="bg1">
                    <a:lumMod val="65000"/>
                  </a:schemeClr>
                </a:solidFill>
                <a:effectLst/>
                <a:latin typeface="+mj-lt"/>
              </a:rPr>
              <a:t>*With respect to federal taxation only. Contributions, investment earnings, and distributions may or may not be subject to state taxation.</a:t>
            </a:r>
            <a:endParaRPr lang="en-US" sz="700">
              <a:solidFill>
                <a:schemeClr val="bg1">
                  <a:lumMod val="65000"/>
                </a:schemeClr>
              </a:solidFill>
              <a:latin typeface="+mj-lt"/>
            </a:endParaRPr>
          </a:p>
        </p:txBody>
      </p:sp>
    </p:spTree>
    <p:extLst>
      <p:ext uri="{BB962C8B-B14F-4D97-AF65-F5344CB8AC3E}">
        <p14:creationId xmlns:p14="http://schemas.microsoft.com/office/powerpoint/2010/main" val="1657184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9E536-F140-45E3-9DC2-ACDA3ED030D2}"/>
              </a:ext>
            </a:extLst>
          </p:cNvPr>
          <p:cNvSpPr>
            <a:spLocks noGrp="1"/>
          </p:cNvSpPr>
          <p:nvPr>
            <p:ph type="title"/>
          </p:nvPr>
        </p:nvSpPr>
        <p:spPr/>
        <p:txBody>
          <a:bodyPr/>
          <a:lstStyle/>
          <a:p>
            <a:pPr>
              <a:lnSpc>
                <a:spcPct val="100000"/>
              </a:lnSpc>
            </a:pPr>
            <a:r>
              <a:rPr lang="en-US" b="0" i="0">
                <a:effectLst/>
              </a:rPr>
              <a:t>Did you know?</a:t>
            </a:r>
            <a:endParaRPr lang="en-US"/>
          </a:p>
        </p:txBody>
      </p:sp>
      <p:sp>
        <p:nvSpPr>
          <p:cNvPr id="3" name="Slide Number Placeholder 2">
            <a:extLst>
              <a:ext uri="{FF2B5EF4-FFF2-40B4-BE49-F238E27FC236}">
                <a16:creationId xmlns:a16="http://schemas.microsoft.com/office/drawing/2014/main" id="{0952C67A-76DE-478E-AAE1-457B55B7820B}"/>
              </a:ext>
            </a:extLst>
          </p:cNvPr>
          <p:cNvSpPr>
            <a:spLocks noGrp="1"/>
          </p:cNvSpPr>
          <p:nvPr>
            <p:ph type="sldNum" sz="quarter" idx="4"/>
          </p:nvPr>
        </p:nvSpPr>
        <p:spPr/>
        <p:txBody>
          <a:bodyPr/>
          <a:lstStyle/>
          <a:p>
            <a:fld id="{0C46E731-D52C-420E-B9A6-9FE86F5B321E}" type="slidenum">
              <a:rPr lang="en-US" smtClean="0"/>
              <a:pPr/>
              <a:t>21</a:t>
            </a:fld>
            <a:endParaRPr lang="en-US"/>
          </a:p>
        </p:txBody>
      </p:sp>
      <p:sp>
        <p:nvSpPr>
          <p:cNvPr id="5" name="TextBox 4">
            <a:extLst>
              <a:ext uri="{FF2B5EF4-FFF2-40B4-BE49-F238E27FC236}">
                <a16:creationId xmlns:a16="http://schemas.microsoft.com/office/drawing/2014/main" id="{1EA3F797-1C2A-46C0-AE17-857B269C9680}"/>
              </a:ext>
            </a:extLst>
          </p:cNvPr>
          <p:cNvSpPr txBox="1"/>
          <p:nvPr/>
        </p:nvSpPr>
        <p:spPr>
          <a:xfrm>
            <a:off x="1911046" y="1118214"/>
            <a:ext cx="5292220" cy="756363"/>
          </a:xfrm>
          <a:prstGeom prst="rect">
            <a:avLst/>
          </a:prstGeom>
          <a:noFill/>
        </p:spPr>
        <p:txBody>
          <a:bodyPr wrap="square" rtlCol="0">
            <a:noAutofit/>
          </a:bodyPr>
          <a:lstStyle/>
          <a:p>
            <a:pPr algn="ctr">
              <a:spcBef>
                <a:spcPts val="1200"/>
              </a:spcBef>
            </a:pPr>
            <a:r>
              <a:rPr lang="en-US" sz="2000" b="0" i="0" u="none" strike="noStrike" baseline="0">
                <a:solidFill>
                  <a:srgbClr val="262626"/>
                </a:solidFill>
                <a:latin typeface="Fidelity Sans" panose="020B0503030202020204" pitchFamily="34" charset="0"/>
              </a:rPr>
              <a:t>Health care costs in retirement are estimated to total</a:t>
            </a:r>
          </a:p>
          <a:p>
            <a:pPr algn="ctr">
              <a:spcBef>
                <a:spcPts val="1200"/>
              </a:spcBef>
            </a:pPr>
            <a:r>
              <a:rPr lang="en-US" sz="3600" b="1" i="0" u="none" strike="noStrike" baseline="0">
                <a:solidFill>
                  <a:schemeClr val="accent2"/>
                </a:solidFill>
                <a:latin typeface="Fidelity Sans" panose="020B0503030202020204" pitchFamily="34" charset="0"/>
              </a:rPr>
              <a:t>$157,500 </a:t>
            </a:r>
            <a:br>
              <a:rPr lang="en-US" sz="2800" b="1" i="0" u="none" strike="noStrike" baseline="0">
                <a:solidFill>
                  <a:schemeClr val="accent2"/>
                </a:solidFill>
                <a:latin typeface="Fidelity Sans" panose="020B0503030202020204" pitchFamily="34" charset="0"/>
              </a:rPr>
            </a:br>
            <a:r>
              <a:rPr lang="en-US" sz="2000" i="0" u="none" strike="noStrike" baseline="0">
                <a:solidFill>
                  <a:schemeClr val="accent2"/>
                </a:solidFill>
                <a:latin typeface="Fidelity Sans" panose="020B0503030202020204" pitchFamily="34" charset="0"/>
              </a:rPr>
              <a:t>for a 65-year-old retiring this year.</a:t>
            </a:r>
            <a:endParaRPr lang="en-US" sz="1600" baseline="30000">
              <a:solidFill>
                <a:schemeClr val="accent2"/>
              </a:solidFill>
              <a:latin typeface="Fidelity Sans" panose="020B0503030202020204" pitchFamily="34" charset="0"/>
            </a:endParaRPr>
          </a:p>
        </p:txBody>
      </p:sp>
      <p:sp>
        <p:nvSpPr>
          <p:cNvPr id="6" name="TextBox 5">
            <a:extLst>
              <a:ext uri="{FF2B5EF4-FFF2-40B4-BE49-F238E27FC236}">
                <a16:creationId xmlns:a16="http://schemas.microsoft.com/office/drawing/2014/main" id="{1792114E-7840-4F37-931F-9C161FDD2509}"/>
              </a:ext>
            </a:extLst>
          </p:cNvPr>
          <p:cNvSpPr txBox="1"/>
          <p:nvPr/>
        </p:nvSpPr>
        <p:spPr>
          <a:xfrm>
            <a:off x="356592" y="4326988"/>
            <a:ext cx="8594368" cy="395130"/>
          </a:xfrm>
          <a:prstGeom prst="rect">
            <a:avLst/>
          </a:prstGeom>
          <a:noFill/>
        </p:spPr>
        <p:txBody>
          <a:bodyPr wrap="square" rtlCol="0">
            <a:noAutofit/>
          </a:bodyPr>
          <a:lstStyle/>
          <a:p>
            <a:pPr algn="l"/>
            <a:r>
              <a:rPr lang="en-US" sz="700" b="0" i="0" u="none" strike="noStrike" baseline="0">
                <a:solidFill>
                  <a:schemeClr val="bg1">
                    <a:lumMod val="65000"/>
                  </a:schemeClr>
                </a:solidFill>
                <a:latin typeface="Fidelity Sans" panose="020B0503030202020204" pitchFamily="34" charset="0"/>
              </a:rPr>
              <a:t>Estimate based on a single person retiring in 2022, 65-years-old, with life expectancies that align with Society of Actuaries' RP-2014 Healthy Annuitant rates projected with Mortality Improvements Scale MP-2020 as of 2022. Actual assets needed may be more or less depending on actual health status, area of residence, and longevity. Estimate is net of taxes. The Fidelity Retiree Health Care Cost Estimate assumes individuals do not have employer-provided retiree health care coverage, but do qualify for the federal government’s insurance program, original Medicare. The calculation takes into account Medicare Part B base premiums and cost-sharing provisions (such as deductibles and coinsurance) associated with Medicare Part A and Part B (inpatient and outpatient medical insurance). It also considers Medicare Part D (prescription drug coverage) premiums and out-of-pocket costs, as well as certain services excluded by original Medicare. The estimate does not include other health-related expenses, such as over-the-counter medications, most dental services and long-term care.</a:t>
            </a:r>
            <a:endParaRPr lang="en-US" sz="700">
              <a:solidFill>
                <a:schemeClr val="bg1">
                  <a:lumMod val="65000"/>
                </a:schemeClr>
              </a:solidFill>
              <a:latin typeface="Fidelity Sans" panose="020B0503030202020204" pitchFamily="34" charset="0"/>
            </a:endParaRPr>
          </a:p>
        </p:txBody>
      </p:sp>
      <p:cxnSp>
        <p:nvCxnSpPr>
          <p:cNvPr id="8" name="Straight Connector 7">
            <a:extLst>
              <a:ext uri="{FF2B5EF4-FFF2-40B4-BE49-F238E27FC236}">
                <a16:creationId xmlns:a16="http://schemas.microsoft.com/office/drawing/2014/main" id="{E13558B6-FE77-4CF9-B4FA-D394E959C0C1}"/>
              </a:ext>
            </a:extLst>
          </p:cNvPr>
          <p:cNvCxnSpPr>
            <a:cxnSpLocks/>
          </p:cNvCxnSpPr>
          <p:nvPr/>
        </p:nvCxnSpPr>
        <p:spPr>
          <a:xfrm>
            <a:off x="4155440" y="3078480"/>
            <a:ext cx="83312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77F58C4-7DAB-45CE-8E6A-F5B93FFA4699}"/>
              </a:ext>
            </a:extLst>
          </p:cNvPr>
          <p:cNvSpPr txBox="1"/>
          <p:nvPr/>
        </p:nvSpPr>
        <p:spPr>
          <a:xfrm>
            <a:off x="682986" y="3242674"/>
            <a:ext cx="7748340" cy="756363"/>
          </a:xfrm>
          <a:prstGeom prst="rect">
            <a:avLst/>
          </a:prstGeom>
          <a:noFill/>
        </p:spPr>
        <p:txBody>
          <a:bodyPr wrap="square" rtlCol="0">
            <a:noAutofit/>
          </a:bodyPr>
          <a:lstStyle/>
          <a:p>
            <a:pPr algn="ctr">
              <a:spcBef>
                <a:spcPts val="1200"/>
              </a:spcBef>
            </a:pPr>
            <a:r>
              <a:rPr lang="en-US" sz="2000" b="0" i="0" u="none" strike="noStrike" baseline="0">
                <a:solidFill>
                  <a:srgbClr val="262626"/>
                </a:solidFill>
                <a:latin typeface="Fidelity Sans" panose="020B0503030202020204" pitchFamily="34" charset="0"/>
              </a:rPr>
              <a:t>An HSA can help you save for health care costs in the future.</a:t>
            </a:r>
            <a:endParaRPr lang="en-US" sz="1600" baseline="30000">
              <a:solidFill>
                <a:schemeClr val="accent2"/>
              </a:solidFill>
              <a:latin typeface="Fidelity Sans" panose="020B0503030202020204" pitchFamily="34" charset="0"/>
            </a:endParaRPr>
          </a:p>
        </p:txBody>
      </p:sp>
    </p:spTree>
    <p:extLst>
      <p:ext uri="{BB962C8B-B14F-4D97-AF65-F5344CB8AC3E}">
        <p14:creationId xmlns:p14="http://schemas.microsoft.com/office/powerpoint/2010/main" val="525376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Dental and vision </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474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0B61-BF07-4B32-9A75-6E9A5517FD5B}"/>
              </a:ext>
            </a:extLst>
          </p:cNvPr>
          <p:cNvSpPr>
            <a:spLocks noGrp="1"/>
          </p:cNvSpPr>
          <p:nvPr>
            <p:ph type="title"/>
          </p:nvPr>
        </p:nvSpPr>
        <p:spPr/>
        <p:txBody>
          <a:bodyPr/>
          <a:lstStyle/>
          <a:p>
            <a:pPr>
              <a:lnSpc>
                <a:spcPct val="100000"/>
              </a:lnSpc>
            </a:pPr>
            <a:r>
              <a:rPr lang="en-US" b="0" i="0">
                <a:effectLst/>
              </a:rPr>
              <a:t>Adding dental and vision coverage may decrease your out-of-pocket spending for these services</a:t>
            </a:r>
            <a:endParaRPr lang="en-US"/>
          </a:p>
        </p:txBody>
      </p:sp>
      <p:sp>
        <p:nvSpPr>
          <p:cNvPr id="3" name="Content Placeholder 2">
            <a:extLst>
              <a:ext uri="{FF2B5EF4-FFF2-40B4-BE49-F238E27FC236}">
                <a16:creationId xmlns:a16="http://schemas.microsoft.com/office/drawing/2014/main" id="{127BE2D3-0356-4649-B1E6-2F6D4FC14972}"/>
              </a:ext>
            </a:extLst>
          </p:cNvPr>
          <p:cNvSpPr>
            <a:spLocks noGrp="1"/>
          </p:cNvSpPr>
          <p:nvPr>
            <p:ph idx="4294967295"/>
          </p:nvPr>
        </p:nvSpPr>
        <p:spPr>
          <a:xfrm>
            <a:off x="295570" y="1303803"/>
            <a:ext cx="8320048" cy="1029063"/>
          </a:xfrm>
        </p:spPr>
        <p:txBody>
          <a:bodyPr/>
          <a:lstStyle/>
          <a:p>
            <a:pPr marL="0" indent="0">
              <a:buNone/>
            </a:pPr>
            <a:r>
              <a:rPr lang="en-US" sz="2000" b="0" i="0">
                <a:effectLst/>
              </a:rPr>
              <a:t>Even if your health plan covers emergency dental work or annual vision exams, your employer may offer and subsidize additional coverage that can help you manage expenses. </a:t>
            </a:r>
            <a:endParaRPr lang="en-US" sz="2000"/>
          </a:p>
        </p:txBody>
      </p:sp>
      <p:sp>
        <p:nvSpPr>
          <p:cNvPr id="4" name="Slide Number Placeholder 3">
            <a:extLst>
              <a:ext uri="{FF2B5EF4-FFF2-40B4-BE49-F238E27FC236}">
                <a16:creationId xmlns:a16="http://schemas.microsoft.com/office/drawing/2014/main" id="{91F4E9A5-4AB4-442B-A144-70F5D611C291}"/>
              </a:ext>
            </a:extLst>
          </p:cNvPr>
          <p:cNvSpPr>
            <a:spLocks noGrp="1"/>
          </p:cNvSpPr>
          <p:nvPr>
            <p:ph type="sldNum" sz="quarter" idx="4"/>
          </p:nvPr>
        </p:nvSpPr>
        <p:spPr/>
        <p:txBody>
          <a:bodyPr/>
          <a:lstStyle/>
          <a:p>
            <a:fld id="{0C46E731-D52C-420E-B9A6-9FE86F5B321E}" type="slidenum">
              <a:rPr lang="en-US" smtClean="0"/>
              <a:pPr/>
              <a:t>23</a:t>
            </a:fld>
            <a:endParaRPr lang="en-US"/>
          </a:p>
        </p:txBody>
      </p:sp>
      <p:cxnSp>
        <p:nvCxnSpPr>
          <p:cNvPr id="9" name="Straight Connector 8">
            <a:extLst>
              <a:ext uri="{FF2B5EF4-FFF2-40B4-BE49-F238E27FC236}">
                <a16:creationId xmlns:a16="http://schemas.microsoft.com/office/drawing/2014/main" id="{D0618E36-E185-4E9E-88E6-0412ABCF341B}"/>
              </a:ext>
            </a:extLst>
          </p:cNvPr>
          <p:cNvCxnSpPr>
            <a:cxnSpLocks/>
          </p:cNvCxnSpPr>
          <p:nvPr/>
        </p:nvCxnSpPr>
        <p:spPr>
          <a:xfrm>
            <a:off x="397232" y="2522620"/>
            <a:ext cx="83312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A9B4255E-FE89-4DFD-BEB4-39744EC1E0AD}"/>
              </a:ext>
            </a:extLst>
          </p:cNvPr>
          <p:cNvSpPr txBox="1">
            <a:spLocks/>
          </p:cNvSpPr>
          <p:nvPr/>
        </p:nvSpPr>
        <p:spPr>
          <a:xfrm>
            <a:off x="295570" y="2734477"/>
            <a:ext cx="8320048" cy="1029063"/>
          </a:xfrm>
          <a:prstGeom prst="rect">
            <a:avLst/>
          </a:prstGeom>
        </p:spPr>
        <p:txBody>
          <a:bodyPr vert="horz" lIns="91440" tIns="45720" rIns="91440" bIns="45720" rtlCol="0">
            <a:noAutofit/>
          </a:bodyPr>
          <a:lstStyle>
            <a:lvl1pPr marL="236538" indent="-236538" algn="l" defTabSz="914400" rtl="0" eaLnBrk="1" latinLnBrk="0" hangingPunct="1">
              <a:spcBef>
                <a:spcPct val="20000"/>
              </a:spcBef>
              <a:buClrTx/>
              <a:buFont typeface="Arial" panose="020B0604020202020204" pitchFamily="34" charset="0"/>
              <a:buChar char="•"/>
              <a:defRPr lang="en-US" sz="1800" b="0" kern="1200" dirty="0" smtClean="0">
                <a:solidFill>
                  <a:srgbClr val="4D4D4D"/>
                </a:solidFill>
                <a:latin typeface="+mj-lt"/>
                <a:ea typeface="+mj-ea"/>
                <a:cs typeface="Arial" panose="020B0604020202020204" pitchFamily="34" charset="0"/>
              </a:defRPr>
            </a:lvl1pPr>
            <a:lvl2pPr marL="457200" indent="-220663" algn="l" defTabSz="914400" rtl="0" eaLnBrk="1" latinLnBrk="0" hangingPunct="1">
              <a:spcBef>
                <a:spcPct val="20000"/>
              </a:spcBef>
              <a:buClrTx/>
              <a:buFont typeface="Arial" panose="020B0604020202020204" pitchFamily="34" charset="0"/>
              <a:buChar char="–"/>
              <a:defRPr sz="1600" kern="1200">
                <a:solidFill>
                  <a:srgbClr val="4D4D4D"/>
                </a:solidFill>
                <a:latin typeface="+mj-lt"/>
                <a:ea typeface="+mn-ea"/>
                <a:cs typeface="Arial" panose="020B0604020202020204" pitchFamily="34" charset="0"/>
              </a:defRPr>
            </a:lvl2pPr>
            <a:lvl3pPr marL="630238" indent="-173038" algn="l" defTabSz="914400" rtl="0" eaLnBrk="1" latinLnBrk="0" hangingPunct="1">
              <a:spcBef>
                <a:spcPct val="20000"/>
              </a:spcBef>
              <a:buClrTx/>
              <a:buFont typeface="Arial" panose="020B0604020202020204" pitchFamily="34" charset="0"/>
              <a:buChar char="•"/>
              <a:defRPr sz="1400" kern="1200">
                <a:solidFill>
                  <a:srgbClr val="4D4D4D"/>
                </a:solidFill>
                <a:latin typeface="+mj-lt"/>
                <a:ea typeface="+mn-ea"/>
                <a:cs typeface="Arial" panose="020B0604020202020204" pitchFamily="34" charset="0"/>
              </a:defRPr>
            </a:lvl3pPr>
            <a:lvl4pPr marL="803275" indent="-173038" algn="l" defTabSz="914400" rtl="0" eaLnBrk="1" latinLnBrk="0" hangingPunct="1">
              <a:spcBef>
                <a:spcPct val="20000"/>
              </a:spcBef>
              <a:buClrTx/>
              <a:buFont typeface="Arial" panose="020B0604020202020204" pitchFamily="34" charset="0"/>
              <a:buChar char="–"/>
              <a:defRPr sz="1200" kern="1200">
                <a:solidFill>
                  <a:srgbClr val="4D4D4D"/>
                </a:solidFill>
                <a:latin typeface="+mj-lt"/>
                <a:ea typeface="+mn-ea"/>
                <a:cs typeface="Arial" panose="020B0604020202020204" pitchFamily="34" charset="0"/>
              </a:defRPr>
            </a:lvl4pPr>
            <a:lvl5pPr marL="977900" indent="-174625" algn="l" defTabSz="914400"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accent2"/>
                </a:solidFill>
              </a:rPr>
              <a:t>These plans may include:</a:t>
            </a:r>
          </a:p>
          <a:p>
            <a:pPr marL="346075" indent="-285750"/>
            <a:r>
              <a:rPr lang="en-US" sz="2000">
                <a:solidFill>
                  <a:schemeClr val="accent2"/>
                </a:solidFill>
              </a:rPr>
              <a:t>Dental cleanings</a:t>
            </a:r>
          </a:p>
          <a:p>
            <a:pPr marL="346075" indent="-285750"/>
            <a:r>
              <a:rPr lang="en-US" sz="2000">
                <a:solidFill>
                  <a:schemeClr val="accent2"/>
                </a:solidFill>
              </a:rPr>
              <a:t>Routine dental exams</a:t>
            </a:r>
          </a:p>
          <a:p>
            <a:pPr marL="346075" indent="-285750"/>
            <a:r>
              <a:rPr lang="en-US" sz="2000">
                <a:solidFill>
                  <a:schemeClr val="accent2"/>
                </a:solidFill>
              </a:rPr>
              <a:t>Routine eye examinations</a:t>
            </a:r>
          </a:p>
          <a:p>
            <a:pPr marL="346075" indent="-285750"/>
            <a:r>
              <a:rPr lang="en-US" sz="2000">
                <a:solidFill>
                  <a:schemeClr val="accent2"/>
                </a:solidFill>
              </a:rPr>
              <a:t>Basic eyeglasses or contacts</a:t>
            </a:r>
          </a:p>
        </p:txBody>
      </p:sp>
    </p:spTree>
    <p:extLst>
      <p:ext uri="{BB962C8B-B14F-4D97-AF65-F5344CB8AC3E}">
        <p14:creationId xmlns:p14="http://schemas.microsoft.com/office/powerpoint/2010/main" val="3703686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Disability insurance </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464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BCF2-AF96-4242-9BB9-ADADE2EFCD79}"/>
              </a:ext>
            </a:extLst>
          </p:cNvPr>
          <p:cNvSpPr>
            <a:spLocks noGrp="1"/>
          </p:cNvSpPr>
          <p:nvPr>
            <p:ph type="title"/>
          </p:nvPr>
        </p:nvSpPr>
        <p:spPr/>
        <p:txBody>
          <a:bodyPr/>
          <a:lstStyle/>
          <a:p>
            <a:pPr>
              <a:lnSpc>
                <a:spcPct val="100000"/>
              </a:lnSpc>
            </a:pPr>
            <a:r>
              <a:rPr lang="en-US" b="0" i="0">
                <a:effectLst/>
              </a:rPr>
              <a:t>If you get sick or hurt and can’t work, one of the two types of disability insurance may help supplement your lost income</a:t>
            </a:r>
            <a:endParaRPr lang="en-US"/>
          </a:p>
        </p:txBody>
      </p:sp>
      <p:sp>
        <p:nvSpPr>
          <p:cNvPr id="4" name="Slide Number Placeholder 3">
            <a:extLst>
              <a:ext uri="{FF2B5EF4-FFF2-40B4-BE49-F238E27FC236}">
                <a16:creationId xmlns:a16="http://schemas.microsoft.com/office/drawing/2014/main" id="{2C61E5B5-C51F-4A4F-8333-E8C0DBE07A72}"/>
              </a:ext>
            </a:extLst>
          </p:cNvPr>
          <p:cNvSpPr>
            <a:spLocks noGrp="1"/>
          </p:cNvSpPr>
          <p:nvPr>
            <p:ph type="sldNum" sz="quarter" idx="4"/>
          </p:nvPr>
        </p:nvSpPr>
        <p:spPr/>
        <p:txBody>
          <a:bodyPr/>
          <a:lstStyle/>
          <a:p>
            <a:fld id="{0C46E731-D52C-420E-B9A6-9FE86F5B321E}" type="slidenum">
              <a:rPr lang="en-US" smtClean="0"/>
              <a:pPr/>
              <a:t>25</a:t>
            </a:fld>
            <a:endParaRPr lang="en-US"/>
          </a:p>
        </p:txBody>
      </p:sp>
      <p:sp>
        <p:nvSpPr>
          <p:cNvPr id="7" name="Rectangle 6">
            <a:extLst>
              <a:ext uri="{FF2B5EF4-FFF2-40B4-BE49-F238E27FC236}">
                <a16:creationId xmlns:a16="http://schemas.microsoft.com/office/drawing/2014/main" id="{ECB4045F-BBB2-4AAD-B6D2-074134EC7E39}"/>
              </a:ext>
            </a:extLst>
          </p:cNvPr>
          <p:cNvSpPr/>
          <p:nvPr/>
        </p:nvSpPr>
        <p:spPr>
          <a:xfrm>
            <a:off x="1081764" y="1593352"/>
            <a:ext cx="3364395" cy="3180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Fidelity Sans" panose="020B0503030202020204" pitchFamily="34" charset="0"/>
              </a:rPr>
              <a:t>SHORT-TERM</a:t>
            </a:r>
          </a:p>
        </p:txBody>
      </p:sp>
      <p:sp>
        <p:nvSpPr>
          <p:cNvPr id="8" name="Rectangle 7">
            <a:extLst>
              <a:ext uri="{FF2B5EF4-FFF2-40B4-BE49-F238E27FC236}">
                <a16:creationId xmlns:a16="http://schemas.microsoft.com/office/drawing/2014/main" id="{87885D09-5EF3-4698-A1D6-45DFAB8C9A01}"/>
              </a:ext>
            </a:extLst>
          </p:cNvPr>
          <p:cNvSpPr/>
          <p:nvPr/>
        </p:nvSpPr>
        <p:spPr>
          <a:xfrm>
            <a:off x="4694307" y="1593352"/>
            <a:ext cx="3364395" cy="31805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Fidelity Sans" panose="020B0503030202020204" pitchFamily="34" charset="0"/>
              </a:rPr>
              <a:t>LONG-TERM</a:t>
            </a:r>
          </a:p>
        </p:txBody>
      </p:sp>
      <p:sp>
        <p:nvSpPr>
          <p:cNvPr id="10" name="TextBox 9">
            <a:extLst>
              <a:ext uri="{FF2B5EF4-FFF2-40B4-BE49-F238E27FC236}">
                <a16:creationId xmlns:a16="http://schemas.microsoft.com/office/drawing/2014/main" id="{B3D05561-D33B-4311-A9AB-88C09022E4DA}"/>
              </a:ext>
            </a:extLst>
          </p:cNvPr>
          <p:cNvSpPr txBox="1"/>
          <p:nvPr/>
        </p:nvSpPr>
        <p:spPr>
          <a:xfrm>
            <a:off x="1118388" y="1983988"/>
            <a:ext cx="3364395" cy="1569660"/>
          </a:xfrm>
          <a:prstGeom prst="rect">
            <a:avLst/>
          </a:prstGeom>
          <a:noFill/>
        </p:spPr>
        <p:txBody>
          <a:bodyPr wrap="square">
            <a:spAutoFit/>
          </a:bodyPr>
          <a:lstStyle/>
          <a:p>
            <a:r>
              <a:rPr lang="en-US" sz="1600" b="0" i="0">
                <a:effectLst/>
                <a:latin typeface="+mj-lt"/>
              </a:rPr>
              <a:t>Replaces 40% to 80% of your salary for </a:t>
            </a:r>
            <a:r>
              <a:rPr lang="en-US" sz="1600" b="1" i="0">
                <a:effectLst/>
                <a:latin typeface="+mj-lt"/>
              </a:rPr>
              <a:t>brief</a:t>
            </a:r>
            <a:r>
              <a:rPr lang="en-US" sz="1600" b="0" i="0">
                <a:effectLst/>
                <a:latin typeface="+mj-lt"/>
              </a:rPr>
              <a:t> periods of illness or injury during which you are unable to work. </a:t>
            </a:r>
          </a:p>
        </p:txBody>
      </p:sp>
      <p:sp>
        <p:nvSpPr>
          <p:cNvPr id="12" name="TextBox 11">
            <a:extLst>
              <a:ext uri="{FF2B5EF4-FFF2-40B4-BE49-F238E27FC236}">
                <a16:creationId xmlns:a16="http://schemas.microsoft.com/office/drawing/2014/main" id="{E90F4920-469F-4A14-9454-9C3AB7A00C5A}"/>
              </a:ext>
            </a:extLst>
          </p:cNvPr>
          <p:cNvSpPr txBox="1"/>
          <p:nvPr/>
        </p:nvSpPr>
        <p:spPr>
          <a:xfrm>
            <a:off x="4659718" y="1983988"/>
            <a:ext cx="3364395" cy="1815882"/>
          </a:xfrm>
          <a:prstGeom prst="rect">
            <a:avLst/>
          </a:prstGeom>
          <a:noFill/>
        </p:spPr>
        <p:txBody>
          <a:bodyPr wrap="square">
            <a:spAutoFit/>
          </a:bodyPr>
          <a:lstStyle/>
          <a:p>
            <a:r>
              <a:rPr lang="en-US" sz="1600">
                <a:latin typeface="+mj-lt"/>
              </a:rPr>
              <a:t>Replaces 50% to 80% of your salary in the event </a:t>
            </a:r>
            <a:r>
              <a:rPr lang="en-US" sz="1600" b="0" i="0">
                <a:effectLst/>
                <a:latin typeface="+mj-lt"/>
              </a:rPr>
              <a:t>you are no longer able to work because of illness or injury </a:t>
            </a:r>
            <a:r>
              <a:rPr lang="en-US" sz="1600" b="1" i="0">
                <a:effectLst/>
                <a:latin typeface="+mj-lt"/>
              </a:rPr>
              <a:t>after an initial period, typically 90 days</a:t>
            </a:r>
            <a:r>
              <a:rPr lang="en-US" sz="1600">
                <a:latin typeface="+mj-lt"/>
              </a:rPr>
              <a:t> (although </a:t>
            </a:r>
            <a:r>
              <a:rPr lang="en-US" sz="1600" b="0" i="0">
                <a:effectLst/>
                <a:latin typeface="+mj-lt"/>
              </a:rPr>
              <a:t>some policies cap the monthly payment).</a:t>
            </a:r>
            <a:endParaRPr lang="en-US" sz="1600">
              <a:latin typeface="+mj-lt"/>
            </a:endParaRPr>
          </a:p>
        </p:txBody>
      </p:sp>
    </p:spTree>
    <p:extLst>
      <p:ext uri="{BB962C8B-B14F-4D97-AF65-F5344CB8AC3E}">
        <p14:creationId xmlns:p14="http://schemas.microsoft.com/office/powerpoint/2010/main" val="1686695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p:txBody>
          <a:bodyPr/>
          <a:lstStyle/>
          <a:p>
            <a:fld id="{0C46E731-D52C-420E-B9A6-9FE86F5B321E}" type="slidenum">
              <a:rPr lang="en-US" smtClean="0"/>
              <a:pPr/>
              <a:t>26</a:t>
            </a:fld>
            <a:endParaRPr lang="en-US"/>
          </a:p>
        </p:txBody>
      </p:sp>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Supplemental benefits </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231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F03E2-49DB-4017-8883-490820A1B855}"/>
              </a:ext>
            </a:extLst>
          </p:cNvPr>
          <p:cNvSpPr>
            <a:spLocks noGrp="1"/>
          </p:cNvSpPr>
          <p:nvPr>
            <p:ph type="title"/>
          </p:nvPr>
        </p:nvSpPr>
        <p:spPr/>
        <p:txBody>
          <a:bodyPr/>
          <a:lstStyle/>
          <a:p>
            <a:pPr>
              <a:lnSpc>
                <a:spcPct val="100000"/>
              </a:lnSpc>
            </a:pPr>
            <a:r>
              <a:rPr lang="en-US"/>
              <a:t>With so many benefits available to you, it can be unclear how they all work together so you can get the best care at the lowest cost</a:t>
            </a:r>
          </a:p>
        </p:txBody>
      </p:sp>
      <p:sp>
        <p:nvSpPr>
          <p:cNvPr id="3" name="Slide Number Placeholder 2">
            <a:extLst>
              <a:ext uri="{FF2B5EF4-FFF2-40B4-BE49-F238E27FC236}">
                <a16:creationId xmlns:a16="http://schemas.microsoft.com/office/drawing/2014/main" id="{9DFF91DA-52D7-415E-A71F-6F3AD75B5FBC}"/>
              </a:ext>
            </a:extLst>
          </p:cNvPr>
          <p:cNvSpPr>
            <a:spLocks noGrp="1"/>
          </p:cNvSpPr>
          <p:nvPr>
            <p:ph type="sldNum" sz="quarter" idx="4"/>
          </p:nvPr>
        </p:nvSpPr>
        <p:spPr/>
        <p:txBody>
          <a:bodyPr/>
          <a:lstStyle/>
          <a:p>
            <a:fld id="{0C46E731-D52C-420E-B9A6-9FE86F5B321E}" type="slidenum">
              <a:rPr lang="en-US" smtClean="0"/>
              <a:pPr/>
              <a:t>27</a:t>
            </a:fld>
            <a:endParaRPr lang="en-US"/>
          </a:p>
        </p:txBody>
      </p:sp>
      <p:pic>
        <p:nvPicPr>
          <p:cNvPr id="13" name="Graphic 12" descr="Employee badge outline">
            <a:extLst>
              <a:ext uri="{FF2B5EF4-FFF2-40B4-BE49-F238E27FC236}">
                <a16:creationId xmlns:a16="http://schemas.microsoft.com/office/drawing/2014/main" id="{F0678F2F-FD3C-4793-854D-770D17B1B5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0831" y="1331648"/>
            <a:ext cx="1094382" cy="1094382"/>
          </a:xfrm>
          <a:prstGeom prst="rect">
            <a:avLst/>
          </a:prstGeom>
        </p:spPr>
      </p:pic>
      <p:pic>
        <p:nvPicPr>
          <p:cNvPr id="14" name="Graphic 13" descr="Employee badge outline">
            <a:extLst>
              <a:ext uri="{FF2B5EF4-FFF2-40B4-BE49-F238E27FC236}">
                <a16:creationId xmlns:a16="http://schemas.microsoft.com/office/drawing/2014/main" id="{57ADE722-F35B-4BA3-B73D-70C0051BEB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34751" y="1331648"/>
            <a:ext cx="1094382" cy="1094382"/>
          </a:xfrm>
          <a:prstGeom prst="rect">
            <a:avLst/>
          </a:prstGeom>
        </p:spPr>
      </p:pic>
      <p:pic>
        <p:nvPicPr>
          <p:cNvPr id="15" name="Graphic 14" descr="Employee badge outline">
            <a:extLst>
              <a:ext uri="{FF2B5EF4-FFF2-40B4-BE49-F238E27FC236}">
                <a16:creationId xmlns:a16="http://schemas.microsoft.com/office/drawing/2014/main" id="{AF3BAD01-BDE4-4F06-B804-1EF54B2E9D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57791" y="1331648"/>
            <a:ext cx="1094382" cy="1094382"/>
          </a:xfrm>
          <a:prstGeom prst="rect">
            <a:avLst/>
          </a:prstGeom>
        </p:spPr>
      </p:pic>
      <p:sp>
        <p:nvSpPr>
          <p:cNvPr id="17" name="TextBox 16">
            <a:extLst>
              <a:ext uri="{FF2B5EF4-FFF2-40B4-BE49-F238E27FC236}">
                <a16:creationId xmlns:a16="http://schemas.microsoft.com/office/drawing/2014/main" id="{2D753059-3AB4-4D16-ABC0-9FDD5991C2A3}"/>
              </a:ext>
            </a:extLst>
          </p:cNvPr>
          <p:cNvSpPr txBox="1"/>
          <p:nvPr/>
        </p:nvSpPr>
        <p:spPr>
          <a:xfrm>
            <a:off x="389936" y="2483846"/>
            <a:ext cx="7910784" cy="1200329"/>
          </a:xfrm>
          <a:prstGeom prst="rect">
            <a:avLst/>
          </a:prstGeom>
          <a:noFill/>
        </p:spPr>
        <p:txBody>
          <a:bodyPr wrap="square">
            <a:spAutoFit/>
          </a:bodyPr>
          <a:lstStyle/>
          <a:p>
            <a:r>
              <a:rPr lang="en-US" sz="2400" b="1" i="0" u="none" strike="noStrike">
                <a:solidFill>
                  <a:schemeClr val="accent6"/>
                </a:solidFill>
                <a:effectLst/>
                <a:latin typeface="Fidelity Sans" panose="020B0503030202020204" pitchFamily="34" charset="0"/>
              </a:rPr>
              <a:t>ONLY ONE-THIRD</a:t>
            </a:r>
            <a:r>
              <a:rPr lang="en-US" sz="2400" b="0" i="0">
                <a:solidFill>
                  <a:srgbClr val="000000"/>
                </a:solidFill>
                <a:effectLst/>
                <a:latin typeface="Fidelity Sans" panose="020B0503030202020204" pitchFamily="34" charset="0"/>
              </a:rPr>
              <a:t>​</a:t>
            </a:r>
            <a:br>
              <a:rPr lang="en-US" sz="2400" b="0" i="0">
                <a:solidFill>
                  <a:srgbClr val="000000"/>
                </a:solidFill>
                <a:effectLst/>
                <a:latin typeface="Fidelity Sans" panose="020B0503030202020204" pitchFamily="34" charset="0"/>
              </a:rPr>
            </a:br>
            <a:r>
              <a:rPr lang="en-US" sz="2400" b="0" i="0" u="none" strike="noStrike">
                <a:solidFill>
                  <a:srgbClr val="323E48"/>
                </a:solidFill>
                <a:effectLst/>
                <a:latin typeface="Fidelity Sans" panose="020B0503030202020204" pitchFamily="34" charset="0"/>
              </a:rPr>
              <a:t>of consumers said they understand how their health benefits work together</a:t>
            </a:r>
            <a:r>
              <a:rPr lang="en-US" sz="2400" b="0" i="0">
                <a:solidFill>
                  <a:srgbClr val="000000"/>
                </a:solidFill>
                <a:effectLst/>
                <a:latin typeface="Fidelity Sans" panose="020B0503030202020204" pitchFamily="34" charset="0"/>
              </a:rPr>
              <a:t>​</a:t>
            </a:r>
            <a:endParaRPr lang="en-US" sz="2400"/>
          </a:p>
        </p:txBody>
      </p:sp>
      <p:sp>
        <p:nvSpPr>
          <p:cNvPr id="19" name="TextBox 18">
            <a:extLst>
              <a:ext uri="{FF2B5EF4-FFF2-40B4-BE49-F238E27FC236}">
                <a16:creationId xmlns:a16="http://schemas.microsoft.com/office/drawing/2014/main" id="{5E1E8468-F752-4DA1-9FD4-CCED01268C28}"/>
              </a:ext>
            </a:extLst>
          </p:cNvPr>
          <p:cNvSpPr txBox="1"/>
          <p:nvPr/>
        </p:nvSpPr>
        <p:spPr>
          <a:xfrm>
            <a:off x="380831" y="4836907"/>
            <a:ext cx="8873656" cy="307777"/>
          </a:xfrm>
          <a:prstGeom prst="rect">
            <a:avLst/>
          </a:prstGeom>
          <a:noFill/>
        </p:spPr>
        <p:txBody>
          <a:bodyPr wrap="square">
            <a:spAutoFit/>
          </a:bodyPr>
          <a:lstStyle/>
          <a:p>
            <a:pPr algn="l" rtl="0" fontAlgn="base"/>
            <a:r>
              <a:rPr lang="en-US" sz="700" b="0" i="0" u="none" strike="noStrike">
                <a:solidFill>
                  <a:srgbClr val="A6A6A6"/>
                </a:solidFill>
                <a:effectLst/>
                <a:latin typeface="Fidelity Sans" panose="020B0503030202020204" pitchFamily="34" charset="0"/>
              </a:rPr>
              <a:t>Fidelity Health Solutions Thought Leadership Consumer/Employee Survey, January–February 2022.</a:t>
            </a:r>
            <a:r>
              <a:rPr lang="en-US" sz="700" b="0" i="0">
                <a:solidFill>
                  <a:srgbClr val="323E48"/>
                </a:solidFill>
                <a:effectLst/>
                <a:latin typeface="Fidelity Sans" panose="020B0503030202020204" pitchFamily="34" charset="0"/>
              </a:rPr>
              <a:t>​</a:t>
            </a:r>
          </a:p>
          <a:p>
            <a:pPr algn="l" rtl="0" fontAlgn="base"/>
            <a:r>
              <a:rPr lang="en-US" sz="700" b="0" i="0" u="none" strike="noStrike">
                <a:solidFill>
                  <a:srgbClr val="A6A6A6"/>
                </a:solidFill>
                <a:effectLst/>
                <a:latin typeface="Fidelity Sans" panose="020B0503030202020204" pitchFamily="34" charset="0"/>
              </a:rPr>
              <a:t> </a:t>
            </a:r>
            <a:endParaRPr lang="en-US" sz="700" b="0" i="0">
              <a:solidFill>
                <a:srgbClr val="323E48"/>
              </a:solidFill>
              <a:effectLst/>
              <a:latin typeface="Fidelity Sans" panose="020B0503030202020204" pitchFamily="34" charset="0"/>
            </a:endParaRPr>
          </a:p>
        </p:txBody>
      </p:sp>
    </p:spTree>
    <p:extLst>
      <p:ext uri="{BB962C8B-B14F-4D97-AF65-F5344CB8AC3E}">
        <p14:creationId xmlns:p14="http://schemas.microsoft.com/office/powerpoint/2010/main" val="744874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8ECC-CD94-4344-82F5-14EA08ABF91B}"/>
              </a:ext>
            </a:extLst>
          </p:cNvPr>
          <p:cNvSpPr>
            <a:spLocks noGrp="1"/>
          </p:cNvSpPr>
          <p:nvPr>
            <p:ph type="title"/>
          </p:nvPr>
        </p:nvSpPr>
        <p:spPr/>
        <p:txBody>
          <a:bodyPr/>
          <a:lstStyle/>
          <a:p>
            <a:pPr>
              <a:lnSpc>
                <a:spcPct val="100000"/>
              </a:lnSpc>
            </a:pPr>
            <a:r>
              <a:rPr lang="en-US"/>
              <a:t>Make sure you’re aware of your benefit options so that you can stay on top of your health and well-being</a:t>
            </a:r>
          </a:p>
        </p:txBody>
      </p:sp>
      <p:sp>
        <p:nvSpPr>
          <p:cNvPr id="3" name="Slide Number Placeholder 2">
            <a:extLst>
              <a:ext uri="{FF2B5EF4-FFF2-40B4-BE49-F238E27FC236}">
                <a16:creationId xmlns:a16="http://schemas.microsoft.com/office/drawing/2014/main" id="{73B4ACBF-DFE2-4B9D-A579-FD41565FEB87}"/>
              </a:ext>
            </a:extLst>
          </p:cNvPr>
          <p:cNvSpPr>
            <a:spLocks noGrp="1"/>
          </p:cNvSpPr>
          <p:nvPr>
            <p:ph type="sldNum" sz="quarter" idx="4"/>
          </p:nvPr>
        </p:nvSpPr>
        <p:spPr/>
        <p:txBody>
          <a:bodyPr/>
          <a:lstStyle/>
          <a:p>
            <a:fld id="{0C46E731-D52C-420E-B9A6-9FE86F5B321E}" type="slidenum">
              <a:rPr lang="en-US" smtClean="0"/>
              <a:pPr/>
              <a:t>28</a:t>
            </a:fld>
            <a:endParaRPr lang="en-US"/>
          </a:p>
        </p:txBody>
      </p:sp>
      <p:sp>
        <p:nvSpPr>
          <p:cNvPr id="5" name="TextBox 4">
            <a:extLst>
              <a:ext uri="{FF2B5EF4-FFF2-40B4-BE49-F238E27FC236}">
                <a16:creationId xmlns:a16="http://schemas.microsoft.com/office/drawing/2014/main" id="{1901D9AE-5CD2-4C95-A4C6-5E7AA021FF99}"/>
              </a:ext>
            </a:extLst>
          </p:cNvPr>
          <p:cNvSpPr txBox="1"/>
          <p:nvPr/>
        </p:nvSpPr>
        <p:spPr>
          <a:xfrm>
            <a:off x="683703" y="1234593"/>
            <a:ext cx="7776594" cy="369332"/>
          </a:xfrm>
          <a:prstGeom prst="rect">
            <a:avLst/>
          </a:prstGeom>
          <a:noFill/>
        </p:spPr>
        <p:txBody>
          <a:bodyPr wrap="square">
            <a:spAutoFit/>
          </a:bodyPr>
          <a:lstStyle/>
          <a:p>
            <a:pPr algn="ctr"/>
            <a:r>
              <a:rPr lang="en-US" b="0" i="0">
                <a:solidFill>
                  <a:schemeClr val="accent5">
                    <a:lumMod val="50000"/>
                  </a:schemeClr>
                </a:solidFill>
                <a:effectLst/>
                <a:latin typeface="Fidelity Sans" panose="020B0503030202020204" pitchFamily="34" charset="0"/>
              </a:rPr>
              <a:t>Examples of supplemental benefits that your employer may offer</a:t>
            </a:r>
            <a:endParaRPr lang="en-US">
              <a:solidFill>
                <a:schemeClr val="accent5">
                  <a:lumMod val="50000"/>
                </a:schemeClr>
              </a:solidFill>
            </a:endParaRPr>
          </a:p>
        </p:txBody>
      </p:sp>
      <p:sp>
        <p:nvSpPr>
          <p:cNvPr id="7" name="TextBox 6">
            <a:extLst>
              <a:ext uri="{FF2B5EF4-FFF2-40B4-BE49-F238E27FC236}">
                <a16:creationId xmlns:a16="http://schemas.microsoft.com/office/drawing/2014/main" id="{94C67BB5-0A6A-4835-B4F5-298EC9FBC519}"/>
              </a:ext>
            </a:extLst>
          </p:cNvPr>
          <p:cNvSpPr txBox="1"/>
          <p:nvPr/>
        </p:nvSpPr>
        <p:spPr>
          <a:xfrm>
            <a:off x="980898" y="1863460"/>
            <a:ext cx="3080732" cy="369332"/>
          </a:xfrm>
          <a:prstGeom prst="rect">
            <a:avLst/>
          </a:prstGeom>
          <a:solidFill>
            <a:schemeClr val="accent2"/>
          </a:solidFill>
        </p:spPr>
        <p:txBody>
          <a:bodyPr wrap="square">
            <a:spAutoFit/>
          </a:bodyPr>
          <a:lstStyle/>
          <a:p>
            <a:pPr algn="ctr"/>
            <a:r>
              <a:rPr lang="en-US" b="0" i="0">
                <a:solidFill>
                  <a:schemeClr val="bg1"/>
                </a:solidFill>
                <a:effectLst/>
                <a:latin typeface="Fidelity Sans" panose="020B0503030202020204" pitchFamily="34" charset="0"/>
              </a:rPr>
              <a:t>HEALTH-RELATED</a:t>
            </a:r>
            <a:endParaRPr lang="en-US">
              <a:solidFill>
                <a:schemeClr val="bg1"/>
              </a:solidFill>
            </a:endParaRPr>
          </a:p>
        </p:txBody>
      </p:sp>
      <p:sp>
        <p:nvSpPr>
          <p:cNvPr id="9" name="TextBox 8">
            <a:extLst>
              <a:ext uri="{FF2B5EF4-FFF2-40B4-BE49-F238E27FC236}">
                <a16:creationId xmlns:a16="http://schemas.microsoft.com/office/drawing/2014/main" id="{E2156D0D-9DE8-4DF2-894E-435BF0228386}"/>
              </a:ext>
            </a:extLst>
          </p:cNvPr>
          <p:cNvSpPr txBox="1"/>
          <p:nvPr/>
        </p:nvSpPr>
        <p:spPr>
          <a:xfrm>
            <a:off x="5045030" y="1863460"/>
            <a:ext cx="3145657" cy="369332"/>
          </a:xfrm>
          <a:prstGeom prst="rect">
            <a:avLst/>
          </a:prstGeom>
          <a:solidFill>
            <a:schemeClr val="accent2"/>
          </a:solidFill>
        </p:spPr>
        <p:txBody>
          <a:bodyPr wrap="square">
            <a:spAutoFit/>
          </a:bodyPr>
          <a:lstStyle/>
          <a:p>
            <a:pPr algn="ctr"/>
            <a:r>
              <a:rPr lang="en-US" b="0" i="0">
                <a:solidFill>
                  <a:schemeClr val="bg1"/>
                </a:solidFill>
                <a:effectLst/>
                <a:latin typeface="Fidelity Sans" panose="020B0503030202020204" pitchFamily="34" charset="0"/>
              </a:rPr>
              <a:t>OTHER</a:t>
            </a:r>
            <a:endParaRPr lang="en-US">
              <a:solidFill>
                <a:schemeClr val="bg1"/>
              </a:solidFill>
            </a:endParaRPr>
          </a:p>
        </p:txBody>
      </p:sp>
      <p:sp>
        <p:nvSpPr>
          <p:cNvPr id="13" name="TextBox 12">
            <a:extLst>
              <a:ext uri="{FF2B5EF4-FFF2-40B4-BE49-F238E27FC236}">
                <a16:creationId xmlns:a16="http://schemas.microsoft.com/office/drawing/2014/main" id="{73E23933-37C4-4FBC-955A-50FB4854BB41}"/>
              </a:ext>
            </a:extLst>
          </p:cNvPr>
          <p:cNvSpPr txBox="1"/>
          <p:nvPr/>
        </p:nvSpPr>
        <p:spPr>
          <a:xfrm>
            <a:off x="969323" y="2303568"/>
            <a:ext cx="2805278" cy="1384995"/>
          </a:xfrm>
          <a:prstGeom prst="rect">
            <a:avLst/>
          </a:prstGeom>
          <a:noFill/>
        </p:spPr>
        <p:txBody>
          <a:bodyPr wrap="square">
            <a:spAutoFit/>
          </a:bodyPr>
          <a:lstStyle/>
          <a:p>
            <a:pPr>
              <a:spcAft>
                <a:spcPts val="800"/>
              </a:spcAft>
            </a:pPr>
            <a:r>
              <a:rPr lang="en-US" sz="1600" b="0" i="0">
                <a:solidFill>
                  <a:schemeClr val="accent2"/>
                </a:solidFill>
                <a:effectLst/>
                <a:latin typeface="+mj-lt"/>
              </a:rPr>
              <a:t>Condition-specific solutions</a:t>
            </a:r>
          </a:p>
          <a:p>
            <a:pPr>
              <a:spcAft>
                <a:spcPts val="800"/>
              </a:spcAft>
            </a:pPr>
            <a:r>
              <a:rPr lang="en-US" sz="1600" b="0" i="0">
                <a:solidFill>
                  <a:schemeClr val="accent2"/>
                </a:solidFill>
                <a:effectLst/>
                <a:latin typeface="+mj-lt"/>
              </a:rPr>
              <a:t>Family-building benefits</a:t>
            </a:r>
          </a:p>
          <a:p>
            <a:pPr>
              <a:spcAft>
                <a:spcPts val="800"/>
              </a:spcAft>
            </a:pPr>
            <a:r>
              <a:rPr lang="en-US" sz="1600" b="0" i="0">
                <a:solidFill>
                  <a:schemeClr val="accent2"/>
                </a:solidFill>
                <a:effectLst/>
                <a:latin typeface="+mj-lt"/>
              </a:rPr>
              <a:t>“Health at home”</a:t>
            </a:r>
          </a:p>
          <a:p>
            <a:pPr>
              <a:spcAft>
                <a:spcPts val="800"/>
              </a:spcAft>
            </a:pPr>
            <a:r>
              <a:rPr lang="en-US" sz="1600" b="0" i="0">
                <a:solidFill>
                  <a:schemeClr val="accent2"/>
                </a:solidFill>
                <a:effectLst/>
                <a:latin typeface="+mj-lt"/>
              </a:rPr>
              <a:t>Mental health solutions</a:t>
            </a:r>
            <a:endParaRPr lang="en-US" sz="1600">
              <a:solidFill>
                <a:schemeClr val="accent2"/>
              </a:solidFill>
              <a:latin typeface="+mj-lt"/>
            </a:endParaRPr>
          </a:p>
        </p:txBody>
      </p:sp>
      <p:sp>
        <p:nvSpPr>
          <p:cNvPr id="15" name="TextBox 14">
            <a:extLst>
              <a:ext uri="{FF2B5EF4-FFF2-40B4-BE49-F238E27FC236}">
                <a16:creationId xmlns:a16="http://schemas.microsoft.com/office/drawing/2014/main" id="{01617997-2AFE-4585-9E9A-5E1239C2D8F3}"/>
              </a:ext>
            </a:extLst>
          </p:cNvPr>
          <p:cNvSpPr txBox="1"/>
          <p:nvPr/>
        </p:nvSpPr>
        <p:spPr>
          <a:xfrm>
            <a:off x="4930708" y="2320356"/>
            <a:ext cx="3605799" cy="2677656"/>
          </a:xfrm>
          <a:prstGeom prst="rect">
            <a:avLst/>
          </a:prstGeom>
          <a:noFill/>
        </p:spPr>
        <p:txBody>
          <a:bodyPr wrap="square">
            <a:spAutoFit/>
          </a:bodyPr>
          <a:lstStyle/>
          <a:p>
            <a:pPr>
              <a:spcAft>
                <a:spcPts val="800"/>
              </a:spcAft>
            </a:pPr>
            <a:r>
              <a:rPr lang="en-US" sz="1600" b="0" i="0">
                <a:solidFill>
                  <a:schemeClr val="accent2"/>
                </a:solidFill>
                <a:effectLst/>
                <a:latin typeface="+mj-lt"/>
              </a:rPr>
              <a:t>Life insurance</a:t>
            </a:r>
          </a:p>
          <a:p>
            <a:pPr>
              <a:spcAft>
                <a:spcPts val="800"/>
              </a:spcAft>
            </a:pPr>
            <a:r>
              <a:rPr lang="en-US" sz="1600" b="0" i="0">
                <a:solidFill>
                  <a:schemeClr val="accent2"/>
                </a:solidFill>
                <a:effectLst/>
                <a:latin typeface="+mj-lt"/>
              </a:rPr>
              <a:t>Auto and home insurance</a:t>
            </a:r>
          </a:p>
          <a:p>
            <a:pPr>
              <a:spcAft>
                <a:spcPts val="800"/>
              </a:spcAft>
            </a:pPr>
            <a:r>
              <a:rPr lang="en-US" sz="1600">
                <a:solidFill>
                  <a:schemeClr val="accent2"/>
                </a:solidFill>
                <a:latin typeface="+mj-lt"/>
              </a:rPr>
              <a:t>Lifestyle spending accounts</a:t>
            </a:r>
            <a:endParaRPr lang="en-US" sz="1600" b="0" i="0">
              <a:solidFill>
                <a:schemeClr val="accent2"/>
              </a:solidFill>
              <a:effectLst/>
              <a:latin typeface="+mj-lt"/>
            </a:endParaRPr>
          </a:p>
          <a:p>
            <a:pPr>
              <a:spcAft>
                <a:spcPts val="800"/>
              </a:spcAft>
            </a:pPr>
            <a:r>
              <a:rPr lang="en-US" sz="1600" b="0" i="0">
                <a:solidFill>
                  <a:schemeClr val="accent2"/>
                </a:solidFill>
                <a:effectLst/>
                <a:latin typeface="+mj-lt"/>
              </a:rPr>
              <a:t>Dependent care flexible spending account (DCFSA)</a:t>
            </a:r>
          </a:p>
          <a:p>
            <a:pPr>
              <a:spcAft>
                <a:spcPts val="800"/>
              </a:spcAft>
            </a:pPr>
            <a:r>
              <a:rPr lang="en-US" sz="1600" b="0" i="0">
                <a:solidFill>
                  <a:schemeClr val="accent2"/>
                </a:solidFill>
                <a:effectLst/>
                <a:latin typeface="+mj-lt"/>
              </a:rPr>
              <a:t>Identity theft insurance</a:t>
            </a:r>
          </a:p>
          <a:p>
            <a:pPr>
              <a:spcAft>
                <a:spcPts val="800"/>
              </a:spcAft>
            </a:pPr>
            <a:r>
              <a:rPr lang="en-US" sz="1600" b="0" i="0">
                <a:solidFill>
                  <a:schemeClr val="accent2"/>
                </a:solidFill>
                <a:effectLst/>
                <a:latin typeface="+mj-lt"/>
              </a:rPr>
              <a:t>Legal services</a:t>
            </a:r>
          </a:p>
          <a:p>
            <a:pPr>
              <a:spcAft>
                <a:spcPts val="800"/>
              </a:spcAft>
            </a:pPr>
            <a:r>
              <a:rPr lang="en-US" sz="1600" b="0" i="0">
                <a:solidFill>
                  <a:schemeClr val="accent2"/>
                </a:solidFill>
                <a:effectLst/>
                <a:latin typeface="+mj-lt"/>
              </a:rPr>
              <a:t>Pet insurance</a:t>
            </a:r>
            <a:endParaRPr lang="en-US" sz="1600">
              <a:solidFill>
                <a:schemeClr val="accent2"/>
              </a:solidFill>
              <a:latin typeface="+mj-lt"/>
            </a:endParaRPr>
          </a:p>
        </p:txBody>
      </p:sp>
    </p:spTree>
    <p:extLst>
      <p:ext uri="{BB962C8B-B14F-4D97-AF65-F5344CB8AC3E}">
        <p14:creationId xmlns:p14="http://schemas.microsoft.com/office/powerpoint/2010/main" val="3432507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p:txBody>
          <a:bodyPr/>
          <a:lstStyle/>
          <a:p>
            <a:fld id="{0C46E731-D52C-420E-B9A6-9FE86F5B321E}" type="slidenum">
              <a:rPr lang="en-US" smtClean="0"/>
              <a:pPr/>
              <a:t>29</a:t>
            </a:fld>
            <a:endParaRPr lang="en-US"/>
          </a:p>
        </p:txBody>
      </p:sp>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The first year in an HSA</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085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BF29-F6BE-420A-9065-B0925BE5945A}"/>
              </a:ext>
            </a:extLst>
          </p:cNvPr>
          <p:cNvSpPr>
            <a:spLocks noGrp="1"/>
          </p:cNvSpPr>
          <p:nvPr>
            <p:ph type="title"/>
          </p:nvPr>
        </p:nvSpPr>
        <p:spPr/>
        <p:txBody>
          <a:bodyPr/>
          <a:lstStyle/>
          <a:p>
            <a:pPr>
              <a:lnSpc>
                <a:spcPct val="100000"/>
              </a:lnSpc>
            </a:pPr>
            <a:r>
              <a:rPr lang="en-US" b="0" i="0">
                <a:effectLst/>
              </a:rPr>
              <a:t>After weighing their options during annual enrollment, some people decide to switch from a traditional health plan to an HSA-eligible health plan. Here’s why.</a:t>
            </a:r>
            <a:endParaRPr lang="en-US"/>
          </a:p>
        </p:txBody>
      </p:sp>
      <p:sp>
        <p:nvSpPr>
          <p:cNvPr id="4" name="Slide Number Placeholder 3">
            <a:extLst>
              <a:ext uri="{FF2B5EF4-FFF2-40B4-BE49-F238E27FC236}">
                <a16:creationId xmlns:a16="http://schemas.microsoft.com/office/drawing/2014/main" id="{B9C97BA5-13BC-4934-BADB-1781A20AF998}"/>
              </a:ext>
            </a:extLst>
          </p:cNvPr>
          <p:cNvSpPr>
            <a:spLocks noGrp="1"/>
          </p:cNvSpPr>
          <p:nvPr>
            <p:ph type="sldNum" sz="quarter" idx="4"/>
          </p:nvPr>
        </p:nvSpPr>
        <p:spPr/>
        <p:txBody>
          <a:bodyPr/>
          <a:lstStyle/>
          <a:p>
            <a:fld id="{0C46E731-D52C-420E-B9A6-9FE86F5B321E}" type="slidenum">
              <a:rPr lang="en-US" smtClean="0"/>
              <a:pPr/>
              <a:t>30</a:t>
            </a:fld>
            <a:endParaRPr lang="en-US"/>
          </a:p>
        </p:txBody>
      </p:sp>
      <p:sp>
        <p:nvSpPr>
          <p:cNvPr id="3" name="Content Placeholder 2">
            <a:extLst>
              <a:ext uri="{FF2B5EF4-FFF2-40B4-BE49-F238E27FC236}">
                <a16:creationId xmlns:a16="http://schemas.microsoft.com/office/drawing/2014/main" id="{B3077D4A-D751-44A3-BB9C-E37C871EAE8D}"/>
              </a:ext>
            </a:extLst>
          </p:cNvPr>
          <p:cNvSpPr>
            <a:spLocks noGrp="1"/>
          </p:cNvSpPr>
          <p:nvPr>
            <p:ph idx="4294967295"/>
          </p:nvPr>
        </p:nvSpPr>
        <p:spPr>
          <a:xfrm>
            <a:off x="397232" y="1497013"/>
            <a:ext cx="8521700" cy="3394075"/>
          </a:xfrm>
        </p:spPr>
        <p:txBody>
          <a:bodyPr/>
          <a:lstStyle/>
          <a:p>
            <a:r>
              <a:rPr lang="en-US" b="0" i="0">
                <a:effectLst/>
                <a:latin typeface="Fidelity Sans" panose="020B0503030202020204" pitchFamily="34" charset="0"/>
              </a:rPr>
              <a:t>They have minimal health care needs in a normal year, and their doctors are still in-network.</a:t>
            </a:r>
          </a:p>
          <a:p>
            <a:r>
              <a:rPr lang="en-US" b="0" i="0">
                <a:effectLst/>
                <a:latin typeface="Fidelity Sans" panose="020B0503030202020204" pitchFamily="34" charset="0"/>
              </a:rPr>
              <a:t>The premiums are considerably lower than in a traditional health plan, even though the deductible is higher.</a:t>
            </a:r>
          </a:p>
          <a:p>
            <a:r>
              <a:rPr lang="en-US" b="0" i="0">
                <a:effectLst/>
                <a:latin typeface="Fidelity Sans" panose="020B0503030202020204" pitchFamily="34" charset="0"/>
              </a:rPr>
              <a:t>Many employers make a lump-sum contribution to the HSA at the start of the year.</a:t>
            </a:r>
          </a:p>
          <a:p>
            <a:r>
              <a:rPr lang="en-US" b="0" i="0">
                <a:effectLst/>
                <a:latin typeface="Fidelity Sans" panose="020B0503030202020204" pitchFamily="34" charset="0"/>
              </a:rPr>
              <a:t>The HSA has tax advantages: The money you contribute is tax-free, it can grow</a:t>
            </a:r>
            <a:r>
              <a:rPr lang="en-US">
                <a:latin typeface="Fidelity Sans" panose="020B0503030202020204" pitchFamily="34" charset="0"/>
              </a:rPr>
              <a:t> </a:t>
            </a:r>
            <a:r>
              <a:rPr lang="en-US" b="0" i="0">
                <a:effectLst/>
                <a:latin typeface="Fidelity Sans" panose="020B0503030202020204" pitchFamily="34" charset="0"/>
              </a:rPr>
              <a:t>tax-free, and withdrawals for qualified medical expenses also are tax-free.</a:t>
            </a:r>
            <a:endParaRPr lang="en-US" baseline="30000"/>
          </a:p>
        </p:txBody>
      </p:sp>
      <p:sp>
        <p:nvSpPr>
          <p:cNvPr id="5" name="TextBox 4">
            <a:extLst>
              <a:ext uri="{FF2B5EF4-FFF2-40B4-BE49-F238E27FC236}">
                <a16:creationId xmlns:a16="http://schemas.microsoft.com/office/drawing/2014/main" id="{8ED5163F-1BBD-48A3-9822-325A18D18E6F}"/>
              </a:ext>
            </a:extLst>
          </p:cNvPr>
          <p:cNvSpPr txBox="1"/>
          <p:nvPr/>
        </p:nvSpPr>
        <p:spPr>
          <a:xfrm>
            <a:off x="397232" y="4655271"/>
            <a:ext cx="8612953" cy="422664"/>
          </a:xfrm>
          <a:prstGeom prst="rect">
            <a:avLst/>
          </a:prstGeom>
          <a:noFill/>
        </p:spPr>
        <p:txBody>
          <a:bodyPr wrap="square" rtlCol="0">
            <a:noAutofit/>
          </a:bodyPr>
          <a:lstStyle/>
          <a:p>
            <a:r>
              <a:rPr lang="en-US" sz="700">
                <a:solidFill>
                  <a:schemeClr val="bg1">
                    <a:lumMod val="65000"/>
                  </a:schemeClr>
                </a:solidFill>
              </a:rPr>
              <a:t>Contributions, earnings, and distributions are tax-free for federal tax purposes when used to pay for qualified medical expenses. Each state may decide to follow the federal tax guidelines for HSAs or establish its own. As of the publication date (07/25/2023), only California and New Jersey tax eligible contributions to HSAs. These states regard HSAs as regular taxable brokerage accounts, so residents have to declare any capital gains, interest, and dividends they receive to the state. New Hampshire and Tennessee tax earnings but not contributions.</a:t>
            </a:r>
          </a:p>
        </p:txBody>
      </p:sp>
    </p:spTree>
    <p:extLst>
      <p:ext uri="{BB962C8B-B14F-4D97-AF65-F5344CB8AC3E}">
        <p14:creationId xmlns:p14="http://schemas.microsoft.com/office/powerpoint/2010/main" val="347064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4713-8861-4898-9CAA-C4E51931CD4F}"/>
              </a:ext>
            </a:extLst>
          </p:cNvPr>
          <p:cNvSpPr>
            <a:spLocks noGrp="1"/>
          </p:cNvSpPr>
          <p:nvPr>
            <p:ph type="title"/>
          </p:nvPr>
        </p:nvSpPr>
        <p:spPr/>
        <p:txBody>
          <a:bodyPr/>
          <a:lstStyle/>
          <a:p>
            <a:pPr>
              <a:lnSpc>
                <a:spcPct val="100000"/>
              </a:lnSpc>
            </a:pPr>
            <a:r>
              <a:rPr lang="en-US"/>
              <a:t>For example, let’s follow Susan’s first year in an HSA</a:t>
            </a:r>
          </a:p>
        </p:txBody>
      </p:sp>
      <p:sp>
        <p:nvSpPr>
          <p:cNvPr id="4" name="Slide Number Placeholder 3">
            <a:extLst>
              <a:ext uri="{FF2B5EF4-FFF2-40B4-BE49-F238E27FC236}">
                <a16:creationId xmlns:a16="http://schemas.microsoft.com/office/drawing/2014/main" id="{2A843E97-F70C-471E-A935-648266075EE5}"/>
              </a:ext>
            </a:extLst>
          </p:cNvPr>
          <p:cNvSpPr>
            <a:spLocks noGrp="1"/>
          </p:cNvSpPr>
          <p:nvPr>
            <p:ph type="sldNum" sz="quarter" idx="4"/>
          </p:nvPr>
        </p:nvSpPr>
        <p:spPr/>
        <p:txBody>
          <a:bodyPr/>
          <a:lstStyle/>
          <a:p>
            <a:fld id="{0C46E731-D52C-420E-B9A6-9FE86F5B321E}" type="slidenum">
              <a:rPr lang="en-US" smtClean="0"/>
              <a:pPr/>
              <a:t>31</a:t>
            </a:fld>
            <a:endParaRPr lang="en-US"/>
          </a:p>
        </p:txBody>
      </p:sp>
      <p:graphicFrame>
        <p:nvGraphicFramePr>
          <p:cNvPr id="3" name="Table 4">
            <a:extLst>
              <a:ext uri="{FF2B5EF4-FFF2-40B4-BE49-F238E27FC236}">
                <a16:creationId xmlns:a16="http://schemas.microsoft.com/office/drawing/2014/main" id="{D7F29FB2-6509-4E8D-AA3B-F74190ECAD5A}"/>
              </a:ext>
            </a:extLst>
          </p:cNvPr>
          <p:cNvGraphicFramePr>
            <a:graphicFrameLocks noGrp="1"/>
          </p:cNvGraphicFramePr>
          <p:nvPr>
            <p:extLst>
              <p:ext uri="{D42A27DB-BD31-4B8C-83A1-F6EECF244321}">
                <p14:modId xmlns:p14="http://schemas.microsoft.com/office/powerpoint/2010/main" val="71527296"/>
              </p:ext>
            </p:extLst>
          </p:nvPr>
        </p:nvGraphicFramePr>
        <p:xfrm>
          <a:off x="353445" y="788935"/>
          <a:ext cx="8465300" cy="2978361"/>
        </p:xfrm>
        <a:graphic>
          <a:graphicData uri="http://schemas.openxmlformats.org/drawingml/2006/table">
            <a:tbl>
              <a:tblPr firstRow="1" bandRow="1">
                <a:tableStyleId>{5C22544A-7EE6-4342-B048-85BDC9FD1C3A}</a:tableStyleId>
              </a:tblPr>
              <a:tblGrid>
                <a:gridCol w="1693060">
                  <a:extLst>
                    <a:ext uri="{9D8B030D-6E8A-4147-A177-3AD203B41FA5}">
                      <a16:colId xmlns:a16="http://schemas.microsoft.com/office/drawing/2014/main" val="573388358"/>
                    </a:ext>
                  </a:extLst>
                </a:gridCol>
                <a:gridCol w="1693060">
                  <a:extLst>
                    <a:ext uri="{9D8B030D-6E8A-4147-A177-3AD203B41FA5}">
                      <a16:colId xmlns:a16="http://schemas.microsoft.com/office/drawing/2014/main" val="3377967130"/>
                    </a:ext>
                  </a:extLst>
                </a:gridCol>
                <a:gridCol w="1693060">
                  <a:extLst>
                    <a:ext uri="{9D8B030D-6E8A-4147-A177-3AD203B41FA5}">
                      <a16:colId xmlns:a16="http://schemas.microsoft.com/office/drawing/2014/main" val="228341630"/>
                    </a:ext>
                  </a:extLst>
                </a:gridCol>
                <a:gridCol w="1693060">
                  <a:extLst>
                    <a:ext uri="{9D8B030D-6E8A-4147-A177-3AD203B41FA5}">
                      <a16:colId xmlns:a16="http://schemas.microsoft.com/office/drawing/2014/main" val="2835289984"/>
                    </a:ext>
                  </a:extLst>
                </a:gridCol>
                <a:gridCol w="1693060">
                  <a:extLst>
                    <a:ext uri="{9D8B030D-6E8A-4147-A177-3AD203B41FA5}">
                      <a16:colId xmlns:a16="http://schemas.microsoft.com/office/drawing/2014/main" val="790657814"/>
                    </a:ext>
                  </a:extLst>
                </a:gridCol>
              </a:tblGrid>
              <a:tr h="336386">
                <a:tc>
                  <a:txBody>
                    <a:bodyPr/>
                    <a:lstStyle/>
                    <a:p>
                      <a:r>
                        <a:rPr lang="en-US" sz="1200"/>
                        <a:t>[</a:t>
                      </a:r>
                    </a:p>
                  </a:txBody>
                  <a:tcPr anchor="ctr">
                    <a:noFill/>
                  </a:tcPr>
                </a:tc>
                <a:tc>
                  <a:txBody>
                    <a:bodyPr/>
                    <a:lstStyle/>
                    <a:p>
                      <a:pPr algn="ctr"/>
                      <a:r>
                        <a:rPr lang="en-US" sz="1200"/>
                        <a:t>January-March</a:t>
                      </a:r>
                    </a:p>
                  </a:txBody>
                  <a:tcPr anchor="ctr">
                    <a:solidFill>
                      <a:schemeClr val="accent2"/>
                    </a:solidFill>
                  </a:tcPr>
                </a:tc>
                <a:tc>
                  <a:txBody>
                    <a:bodyPr/>
                    <a:lstStyle/>
                    <a:p>
                      <a:pPr algn="ctr"/>
                      <a:r>
                        <a:rPr lang="en-US" sz="1200"/>
                        <a:t>April-June</a:t>
                      </a:r>
                    </a:p>
                  </a:txBody>
                  <a:tcPr anchor="ctr">
                    <a:solidFill>
                      <a:schemeClr val="accent2"/>
                    </a:solidFill>
                  </a:tcPr>
                </a:tc>
                <a:tc>
                  <a:txBody>
                    <a:bodyPr/>
                    <a:lstStyle/>
                    <a:p>
                      <a:pPr algn="ctr"/>
                      <a:r>
                        <a:rPr lang="en-US" sz="1200"/>
                        <a:t>July-September</a:t>
                      </a:r>
                    </a:p>
                  </a:txBody>
                  <a:tcPr anchor="ctr">
                    <a:solidFill>
                      <a:schemeClr val="accent2"/>
                    </a:solidFill>
                  </a:tcPr>
                </a:tc>
                <a:tc>
                  <a:txBody>
                    <a:bodyPr/>
                    <a:lstStyle/>
                    <a:p>
                      <a:pPr algn="ctr"/>
                      <a:r>
                        <a:rPr lang="en-US" sz="1200"/>
                        <a:t>October-December</a:t>
                      </a:r>
                    </a:p>
                  </a:txBody>
                  <a:tcPr anchor="ctr">
                    <a:solidFill>
                      <a:schemeClr val="accent2"/>
                    </a:solidFill>
                  </a:tcPr>
                </a:tc>
                <a:extLst>
                  <a:ext uri="{0D108BD9-81ED-4DB2-BD59-A6C34878D82A}">
                    <a16:rowId xmlns:a16="http://schemas.microsoft.com/office/drawing/2014/main" val="1207795786"/>
                  </a:ext>
                </a:extLst>
              </a:tr>
              <a:tr h="336386">
                <a:tc>
                  <a:txBody>
                    <a:bodyPr/>
                    <a:lstStyle/>
                    <a:p>
                      <a:r>
                        <a:rPr lang="en-US" sz="1200">
                          <a:solidFill>
                            <a:schemeClr val="bg1"/>
                          </a:solidFill>
                        </a:rPr>
                        <a:t>Starting HSA balance</a:t>
                      </a:r>
                    </a:p>
                  </a:txBody>
                  <a:tcPr anchor="ctr">
                    <a:solidFill>
                      <a:schemeClr val="accent2"/>
                    </a:solidFill>
                  </a:tcPr>
                </a:tc>
                <a:tc>
                  <a:txBody>
                    <a:bodyPr/>
                    <a:lstStyle/>
                    <a:p>
                      <a:pPr algn="r"/>
                      <a:r>
                        <a:rPr lang="en-US" sz="1200">
                          <a:solidFill>
                            <a:schemeClr val="bg1"/>
                          </a:solidFill>
                        </a:rPr>
                        <a:t>$1,000</a:t>
                      </a:r>
                    </a:p>
                  </a:txBody>
                  <a:tcPr anchor="ctr">
                    <a:solidFill>
                      <a:schemeClr val="accent6"/>
                    </a:solidFill>
                  </a:tcPr>
                </a:tc>
                <a:tc>
                  <a:txBody>
                    <a:bodyPr/>
                    <a:lstStyle/>
                    <a:p>
                      <a:pPr algn="r"/>
                      <a:r>
                        <a:rPr lang="en-US" sz="1200"/>
                        <a:t>$1,620</a:t>
                      </a:r>
                    </a:p>
                  </a:txBody>
                  <a:tcPr anchor="ctr">
                    <a:solidFill>
                      <a:schemeClr val="bg1">
                        <a:lumMod val="95000"/>
                      </a:schemeClr>
                    </a:solidFill>
                  </a:tcPr>
                </a:tc>
                <a:tc>
                  <a:txBody>
                    <a:bodyPr/>
                    <a:lstStyle/>
                    <a:p>
                      <a:pPr algn="r"/>
                      <a:r>
                        <a:rPr lang="en-US" sz="1200"/>
                        <a:t>$270</a:t>
                      </a:r>
                    </a:p>
                  </a:txBody>
                  <a:tcPr anchor="ctr">
                    <a:solidFill>
                      <a:schemeClr val="bg1">
                        <a:lumMod val="95000"/>
                      </a:schemeClr>
                    </a:solidFill>
                  </a:tcPr>
                </a:tc>
                <a:tc>
                  <a:txBody>
                    <a:bodyPr/>
                    <a:lstStyle/>
                    <a:p>
                      <a:pPr algn="r"/>
                      <a:r>
                        <a:rPr lang="en-US" sz="1200"/>
                        <a:t>$1,270</a:t>
                      </a:r>
                    </a:p>
                  </a:txBody>
                  <a:tcPr anchor="ctr">
                    <a:solidFill>
                      <a:schemeClr val="bg1">
                        <a:lumMod val="95000"/>
                      </a:schemeClr>
                    </a:solidFill>
                  </a:tcPr>
                </a:tc>
                <a:extLst>
                  <a:ext uri="{0D108BD9-81ED-4DB2-BD59-A6C34878D82A}">
                    <a16:rowId xmlns:a16="http://schemas.microsoft.com/office/drawing/2014/main" val="1109877744"/>
                  </a:ext>
                </a:extLst>
              </a:tr>
              <a:tr h="414723">
                <a:tc>
                  <a:txBody>
                    <a:bodyPr/>
                    <a:lstStyle/>
                    <a:p>
                      <a:r>
                        <a:rPr lang="en-US" sz="1200">
                          <a:solidFill>
                            <a:schemeClr val="bg1"/>
                          </a:solidFill>
                        </a:rPr>
                        <a:t>Susan’s HSA contributions</a:t>
                      </a:r>
                    </a:p>
                  </a:txBody>
                  <a:tcPr anchor="ctr">
                    <a:solidFill>
                      <a:schemeClr val="accent2"/>
                    </a:solidFill>
                  </a:tcPr>
                </a:tc>
                <a:tc>
                  <a:txBody>
                    <a:bodyPr/>
                    <a:lstStyle/>
                    <a:p>
                      <a:pPr algn="r"/>
                      <a:r>
                        <a:rPr lang="en-US" sz="1200">
                          <a:solidFill>
                            <a:schemeClr val="bg1"/>
                          </a:solidFill>
                        </a:rPr>
                        <a:t>$750</a:t>
                      </a:r>
                    </a:p>
                  </a:txBody>
                  <a:tcPr anchor="ctr">
                    <a:solidFill>
                      <a:srgbClr val="7BC246"/>
                    </a:solidFill>
                  </a:tcPr>
                </a:tc>
                <a:tc>
                  <a:txBody>
                    <a:bodyPr/>
                    <a:lstStyle/>
                    <a:p>
                      <a:pPr algn="r"/>
                      <a:r>
                        <a:rPr lang="en-US" sz="1200"/>
                        <a:t>$750</a:t>
                      </a:r>
                    </a:p>
                  </a:txBody>
                  <a:tcPr anchor="ctr">
                    <a:solidFill>
                      <a:schemeClr val="bg1"/>
                    </a:solidFill>
                  </a:tcPr>
                </a:tc>
                <a:tc>
                  <a:txBody>
                    <a:bodyPr/>
                    <a:lstStyle/>
                    <a:p>
                      <a:pPr algn="r"/>
                      <a:r>
                        <a:rPr lang="en-US" sz="1200">
                          <a:solidFill>
                            <a:schemeClr val="bg1"/>
                          </a:solidFill>
                        </a:rPr>
                        <a:t>$1,050</a:t>
                      </a:r>
                    </a:p>
                  </a:txBody>
                  <a:tcPr anchor="ctr">
                    <a:solidFill>
                      <a:srgbClr val="28325E"/>
                    </a:solidFill>
                  </a:tcPr>
                </a:tc>
                <a:tc>
                  <a:txBody>
                    <a:bodyPr/>
                    <a:lstStyle/>
                    <a:p>
                      <a:pPr algn="r"/>
                      <a:r>
                        <a:rPr lang="en-US" sz="1200"/>
                        <a:t>$1,050</a:t>
                      </a:r>
                    </a:p>
                  </a:txBody>
                  <a:tcPr anchor="ctr">
                    <a:solidFill>
                      <a:schemeClr val="bg1"/>
                    </a:solidFill>
                  </a:tcPr>
                </a:tc>
                <a:extLst>
                  <a:ext uri="{0D108BD9-81ED-4DB2-BD59-A6C34878D82A}">
                    <a16:rowId xmlns:a16="http://schemas.microsoft.com/office/drawing/2014/main" val="3340946421"/>
                  </a:ext>
                </a:extLst>
              </a:tr>
              <a:tr h="414723">
                <a:tc>
                  <a:txBody>
                    <a:bodyPr/>
                    <a:lstStyle/>
                    <a:p>
                      <a:r>
                        <a:rPr lang="en-US" sz="1200">
                          <a:solidFill>
                            <a:schemeClr val="bg1"/>
                          </a:solidFill>
                        </a:rPr>
                        <a:t>HSA money available to spend</a:t>
                      </a:r>
                    </a:p>
                  </a:txBody>
                  <a:tcPr anchor="ctr">
                    <a:solidFill>
                      <a:schemeClr val="accent2"/>
                    </a:solidFill>
                  </a:tcPr>
                </a:tc>
                <a:tc>
                  <a:txBody>
                    <a:bodyPr/>
                    <a:lstStyle/>
                    <a:p>
                      <a:pPr algn="r"/>
                      <a:r>
                        <a:rPr lang="en-US" sz="1200"/>
                        <a:t>$1,750</a:t>
                      </a:r>
                    </a:p>
                  </a:txBody>
                  <a:tcPr anchor="ctr">
                    <a:solidFill>
                      <a:schemeClr val="bg1">
                        <a:lumMod val="95000"/>
                      </a:schemeClr>
                    </a:solidFill>
                  </a:tcPr>
                </a:tc>
                <a:tc>
                  <a:txBody>
                    <a:bodyPr/>
                    <a:lstStyle/>
                    <a:p>
                      <a:pPr algn="r"/>
                      <a:r>
                        <a:rPr lang="en-US" sz="1200"/>
                        <a:t>$2,370</a:t>
                      </a:r>
                    </a:p>
                  </a:txBody>
                  <a:tcPr anchor="ctr">
                    <a:solidFill>
                      <a:schemeClr val="bg1">
                        <a:lumMod val="95000"/>
                      </a:schemeClr>
                    </a:solidFill>
                  </a:tcPr>
                </a:tc>
                <a:tc>
                  <a:txBody>
                    <a:bodyPr/>
                    <a:lstStyle/>
                    <a:p>
                      <a:pPr algn="r"/>
                      <a:r>
                        <a:rPr lang="en-US" sz="1200"/>
                        <a:t>$1,320</a:t>
                      </a:r>
                    </a:p>
                  </a:txBody>
                  <a:tcPr anchor="ctr">
                    <a:solidFill>
                      <a:schemeClr val="bg1">
                        <a:lumMod val="95000"/>
                      </a:schemeClr>
                    </a:solidFill>
                  </a:tcPr>
                </a:tc>
                <a:tc>
                  <a:txBody>
                    <a:bodyPr/>
                    <a:lstStyle/>
                    <a:p>
                      <a:pPr algn="r"/>
                      <a:r>
                        <a:rPr lang="en-US" sz="1200"/>
                        <a:t>$2,320</a:t>
                      </a:r>
                    </a:p>
                  </a:txBody>
                  <a:tcPr anchor="ctr">
                    <a:solidFill>
                      <a:schemeClr val="bg1">
                        <a:lumMod val="95000"/>
                      </a:schemeClr>
                    </a:solidFill>
                  </a:tcPr>
                </a:tc>
                <a:extLst>
                  <a:ext uri="{0D108BD9-81ED-4DB2-BD59-A6C34878D82A}">
                    <a16:rowId xmlns:a16="http://schemas.microsoft.com/office/drawing/2014/main" val="1561793169"/>
                  </a:ext>
                </a:extLst>
              </a:tr>
              <a:tr h="580612">
                <a:tc>
                  <a:txBody>
                    <a:bodyPr/>
                    <a:lstStyle/>
                    <a:p>
                      <a:r>
                        <a:rPr lang="en-US" sz="1200">
                          <a:solidFill>
                            <a:schemeClr val="bg1"/>
                          </a:solidFill>
                        </a:rPr>
                        <a:t>Health care and/or prescriptions purchased</a:t>
                      </a:r>
                    </a:p>
                  </a:txBody>
                  <a:tcPr anchor="ctr">
                    <a:solidFill>
                      <a:schemeClr val="accent2"/>
                    </a:solidFill>
                  </a:tcPr>
                </a:tc>
                <a:tc>
                  <a:txBody>
                    <a:bodyPr/>
                    <a:lstStyle/>
                    <a:p>
                      <a:pPr algn="l"/>
                      <a:r>
                        <a:rPr lang="en-US" sz="1200"/>
                        <a:t>Prescription for asthma inhaler = $130</a:t>
                      </a:r>
                    </a:p>
                  </a:txBody>
                  <a:tcPr anchor="ctr">
                    <a:solidFill>
                      <a:schemeClr val="bg1"/>
                    </a:solidFill>
                  </a:tcPr>
                </a:tc>
                <a:tc>
                  <a:txBody>
                    <a:bodyPr/>
                    <a:lstStyle/>
                    <a:p>
                      <a:pPr algn="l"/>
                      <a:r>
                        <a:rPr lang="en-US" sz="1200"/>
                        <a:t>Urgent care visit, </a:t>
                      </a:r>
                      <a:br>
                        <a:rPr lang="en-US" sz="1200"/>
                      </a:br>
                      <a:r>
                        <a:rPr lang="en-US" sz="1200"/>
                        <a:t>X-rays, and cast for broken arm = $2,100</a:t>
                      </a:r>
                    </a:p>
                  </a:txBody>
                  <a:tcPr anchor="ctr">
                    <a:solidFill>
                      <a:schemeClr val="bg1"/>
                    </a:solidFill>
                  </a:tcPr>
                </a:tc>
                <a:tc>
                  <a:txBody>
                    <a:bodyPr/>
                    <a:lstStyle/>
                    <a:p>
                      <a:pPr algn="l"/>
                      <a:r>
                        <a:rPr lang="en-US" sz="1200"/>
                        <a:t>Telehealth visit for sinus infection = $50</a:t>
                      </a:r>
                    </a:p>
                  </a:txBody>
                  <a:tcPr anchor="ctr">
                    <a:solidFill>
                      <a:schemeClr val="bg1"/>
                    </a:solidFill>
                  </a:tcPr>
                </a:tc>
                <a:tc>
                  <a:txBody>
                    <a:bodyPr/>
                    <a:lstStyle/>
                    <a:p>
                      <a:pPr algn="l"/>
                      <a:r>
                        <a:rPr lang="en-US" sz="1200">
                          <a:solidFill>
                            <a:schemeClr val="bg1"/>
                          </a:solidFill>
                        </a:rPr>
                        <a:t>Over-the-counter motion sickness medication = $20</a:t>
                      </a:r>
                    </a:p>
                  </a:txBody>
                  <a:tcPr anchor="ctr">
                    <a:solidFill>
                      <a:srgbClr val="0B8797"/>
                    </a:solidFill>
                  </a:tcPr>
                </a:tc>
                <a:extLst>
                  <a:ext uri="{0D108BD9-81ED-4DB2-BD59-A6C34878D82A}">
                    <a16:rowId xmlns:a16="http://schemas.microsoft.com/office/drawing/2014/main" val="3677407493"/>
                  </a:ext>
                </a:extLst>
              </a:tr>
              <a:tr h="414723">
                <a:tc>
                  <a:txBody>
                    <a:bodyPr/>
                    <a:lstStyle/>
                    <a:p>
                      <a:r>
                        <a:rPr lang="en-US" sz="1200">
                          <a:solidFill>
                            <a:schemeClr val="bg1"/>
                          </a:solidFill>
                        </a:rPr>
                        <a:t>Costs paid using HSA</a:t>
                      </a:r>
                    </a:p>
                  </a:txBody>
                  <a:tcPr anchor="ctr">
                    <a:solidFill>
                      <a:schemeClr val="accent2"/>
                    </a:solidFill>
                  </a:tcPr>
                </a:tc>
                <a:tc>
                  <a:txBody>
                    <a:bodyPr/>
                    <a:lstStyle/>
                    <a:p>
                      <a:pPr algn="r"/>
                      <a:r>
                        <a:rPr lang="en-US" sz="1200"/>
                        <a:t>($130)</a:t>
                      </a:r>
                    </a:p>
                  </a:txBody>
                  <a:tcPr anchor="ctr">
                    <a:solidFill>
                      <a:schemeClr val="bg1">
                        <a:lumMod val="95000"/>
                      </a:schemeClr>
                    </a:solidFill>
                  </a:tcPr>
                </a:tc>
                <a:tc>
                  <a:txBody>
                    <a:bodyPr/>
                    <a:lstStyle/>
                    <a:p>
                      <a:pPr algn="r"/>
                      <a:r>
                        <a:rPr lang="en-US" sz="1200"/>
                        <a:t>($2,100)</a:t>
                      </a:r>
                    </a:p>
                  </a:txBody>
                  <a:tcPr anchor="ctr">
                    <a:solidFill>
                      <a:schemeClr val="bg1">
                        <a:lumMod val="95000"/>
                      </a:schemeClr>
                    </a:solidFill>
                  </a:tcPr>
                </a:tc>
                <a:tc>
                  <a:txBody>
                    <a:bodyPr/>
                    <a:lstStyle/>
                    <a:p>
                      <a:pPr algn="r"/>
                      <a:r>
                        <a:rPr lang="en-US" sz="1200"/>
                        <a:t>($50)</a:t>
                      </a:r>
                    </a:p>
                  </a:txBody>
                  <a:tcPr anchor="ctr">
                    <a:solidFill>
                      <a:schemeClr val="bg1">
                        <a:lumMod val="95000"/>
                      </a:schemeClr>
                    </a:solidFill>
                  </a:tcPr>
                </a:tc>
                <a:tc>
                  <a:txBody>
                    <a:bodyPr/>
                    <a:lstStyle/>
                    <a:p>
                      <a:pPr algn="r"/>
                      <a:r>
                        <a:rPr lang="en-US" sz="1200"/>
                        <a:t>($20)</a:t>
                      </a:r>
                    </a:p>
                  </a:txBody>
                  <a:tcPr anchor="ctr">
                    <a:solidFill>
                      <a:schemeClr val="bg1">
                        <a:lumMod val="95000"/>
                      </a:schemeClr>
                    </a:solidFill>
                  </a:tcPr>
                </a:tc>
                <a:extLst>
                  <a:ext uri="{0D108BD9-81ED-4DB2-BD59-A6C34878D82A}">
                    <a16:rowId xmlns:a16="http://schemas.microsoft.com/office/drawing/2014/main" val="38222879"/>
                  </a:ext>
                </a:extLst>
              </a:tr>
              <a:tr h="336386">
                <a:tc>
                  <a:txBody>
                    <a:bodyPr/>
                    <a:lstStyle/>
                    <a:p>
                      <a:r>
                        <a:rPr lang="en-US" sz="1200">
                          <a:solidFill>
                            <a:schemeClr val="bg1"/>
                          </a:solidFill>
                        </a:rPr>
                        <a:t>Ending HSA balance</a:t>
                      </a:r>
                    </a:p>
                  </a:txBody>
                  <a:tcPr anchor="ctr">
                    <a:solidFill>
                      <a:schemeClr val="accent2"/>
                    </a:solidFill>
                  </a:tcPr>
                </a:tc>
                <a:tc>
                  <a:txBody>
                    <a:bodyPr/>
                    <a:lstStyle/>
                    <a:p>
                      <a:pPr algn="r"/>
                      <a:r>
                        <a:rPr lang="en-US" sz="1200"/>
                        <a:t>$1,620</a:t>
                      </a:r>
                    </a:p>
                  </a:txBody>
                  <a:tcPr anchor="ctr">
                    <a:solidFill>
                      <a:schemeClr val="bg1"/>
                    </a:solidFill>
                  </a:tcPr>
                </a:tc>
                <a:tc>
                  <a:txBody>
                    <a:bodyPr/>
                    <a:lstStyle/>
                    <a:p>
                      <a:pPr algn="r"/>
                      <a:r>
                        <a:rPr lang="en-US" sz="1200"/>
                        <a:t>$270</a:t>
                      </a:r>
                    </a:p>
                  </a:txBody>
                  <a:tcPr anchor="ctr">
                    <a:solidFill>
                      <a:schemeClr val="bg1"/>
                    </a:solidFill>
                  </a:tcPr>
                </a:tc>
                <a:tc>
                  <a:txBody>
                    <a:bodyPr/>
                    <a:lstStyle/>
                    <a:p>
                      <a:pPr algn="r"/>
                      <a:r>
                        <a:rPr lang="en-US" sz="1200"/>
                        <a:t>$1,270</a:t>
                      </a:r>
                    </a:p>
                  </a:txBody>
                  <a:tcPr anchor="ctr">
                    <a:solidFill>
                      <a:schemeClr val="bg1"/>
                    </a:solidFill>
                  </a:tcPr>
                </a:tc>
                <a:tc>
                  <a:txBody>
                    <a:bodyPr/>
                    <a:lstStyle/>
                    <a:p>
                      <a:pPr algn="r"/>
                      <a:r>
                        <a:rPr lang="en-US" sz="1200">
                          <a:solidFill>
                            <a:schemeClr val="bg1"/>
                          </a:solidFill>
                        </a:rPr>
                        <a:t>$2,300</a:t>
                      </a:r>
                    </a:p>
                  </a:txBody>
                  <a:tcPr anchor="ctr">
                    <a:solidFill>
                      <a:schemeClr val="accent2">
                        <a:lumMod val="75000"/>
                      </a:schemeClr>
                    </a:solidFill>
                  </a:tcPr>
                </a:tc>
                <a:extLst>
                  <a:ext uri="{0D108BD9-81ED-4DB2-BD59-A6C34878D82A}">
                    <a16:rowId xmlns:a16="http://schemas.microsoft.com/office/drawing/2014/main" val="284228940"/>
                  </a:ext>
                </a:extLst>
              </a:tr>
            </a:tbl>
          </a:graphicData>
        </a:graphic>
      </p:graphicFrame>
      <p:sp>
        <p:nvSpPr>
          <p:cNvPr id="7" name="TextBox 6">
            <a:extLst>
              <a:ext uri="{FF2B5EF4-FFF2-40B4-BE49-F238E27FC236}">
                <a16:creationId xmlns:a16="http://schemas.microsoft.com/office/drawing/2014/main" id="{B3FEE5D7-85B5-4CB0-8CA1-D3CE5A15EBCE}"/>
              </a:ext>
            </a:extLst>
          </p:cNvPr>
          <p:cNvSpPr txBox="1"/>
          <p:nvPr/>
        </p:nvSpPr>
        <p:spPr>
          <a:xfrm>
            <a:off x="3613918" y="3937496"/>
            <a:ext cx="2312755" cy="553250"/>
          </a:xfrm>
          <a:prstGeom prst="rect">
            <a:avLst/>
          </a:prstGeom>
          <a:noFill/>
        </p:spPr>
        <p:txBody>
          <a:bodyPr wrap="square" rtlCol="0">
            <a:noAutofit/>
          </a:bodyPr>
          <a:lstStyle/>
          <a:p>
            <a:r>
              <a:rPr lang="en-US" sz="1050"/>
              <a:t>Susan makes monthly contributions of $250.</a:t>
            </a:r>
          </a:p>
        </p:txBody>
      </p:sp>
      <p:sp>
        <p:nvSpPr>
          <p:cNvPr id="8" name="TextBox 7">
            <a:extLst>
              <a:ext uri="{FF2B5EF4-FFF2-40B4-BE49-F238E27FC236}">
                <a16:creationId xmlns:a16="http://schemas.microsoft.com/office/drawing/2014/main" id="{034E819C-F012-4AFD-9F22-7D78C1388450}"/>
              </a:ext>
            </a:extLst>
          </p:cNvPr>
          <p:cNvSpPr txBox="1"/>
          <p:nvPr/>
        </p:nvSpPr>
        <p:spPr>
          <a:xfrm>
            <a:off x="5972538" y="3937496"/>
            <a:ext cx="2904081" cy="553250"/>
          </a:xfrm>
          <a:prstGeom prst="rect">
            <a:avLst/>
          </a:prstGeom>
          <a:noFill/>
        </p:spPr>
        <p:txBody>
          <a:bodyPr wrap="square" rtlCol="0">
            <a:noAutofit/>
          </a:bodyPr>
          <a:lstStyle/>
          <a:p>
            <a:r>
              <a:rPr lang="en-US" sz="1050"/>
              <a:t>After the broken arm, Susan decides to increase her monthly contributions to $350.</a:t>
            </a:r>
          </a:p>
        </p:txBody>
      </p:sp>
      <p:sp>
        <p:nvSpPr>
          <p:cNvPr id="9" name="TextBox 8">
            <a:extLst>
              <a:ext uri="{FF2B5EF4-FFF2-40B4-BE49-F238E27FC236}">
                <a16:creationId xmlns:a16="http://schemas.microsoft.com/office/drawing/2014/main" id="{F83C6F96-B828-4F2D-A9F8-4F20FD64A1E9}"/>
              </a:ext>
            </a:extLst>
          </p:cNvPr>
          <p:cNvSpPr txBox="1"/>
          <p:nvPr/>
        </p:nvSpPr>
        <p:spPr>
          <a:xfrm>
            <a:off x="2188405" y="4518580"/>
            <a:ext cx="2927605" cy="553250"/>
          </a:xfrm>
          <a:prstGeom prst="rect">
            <a:avLst/>
          </a:prstGeom>
          <a:noFill/>
        </p:spPr>
        <p:txBody>
          <a:bodyPr wrap="square" rtlCol="0">
            <a:noAutofit/>
          </a:bodyPr>
          <a:lstStyle/>
          <a:p>
            <a:r>
              <a:rPr lang="en-US" sz="1050"/>
              <a:t>Over-the-counter medications are considered qualified medical expenses.</a:t>
            </a:r>
          </a:p>
        </p:txBody>
      </p:sp>
      <p:sp>
        <p:nvSpPr>
          <p:cNvPr id="10" name="TextBox 9">
            <a:extLst>
              <a:ext uri="{FF2B5EF4-FFF2-40B4-BE49-F238E27FC236}">
                <a16:creationId xmlns:a16="http://schemas.microsoft.com/office/drawing/2014/main" id="{B02F7BA0-F52E-4D06-8CC3-64A622BC4DDB}"/>
              </a:ext>
            </a:extLst>
          </p:cNvPr>
          <p:cNvSpPr txBox="1"/>
          <p:nvPr/>
        </p:nvSpPr>
        <p:spPr>
          <a:xfrm>
            <a:off x="5624595" y="4504627"/>
            <a:ext cx="2136783" cy="553250"/>
          </a:xfrm>
          <a:prstGeom prst="rect">
            <a:avLst/>
          </a:prstGeom>
          <a:noFill/>
        </p:spPr>
        <p:txBody>
          <a:bodyPr wrap="square" rtlCol="0">
            <a:noAutofit/>
          </a:bodyPr>
          <a:lstStyle/>
          <a:p>
            <a:r>
              <a:rPr lang="en-US" sz="1050"/>
              <a:t>Susan has $2,300 to carry over for next year.</a:t>
            </a:r>
          </a:p>
        </p:txBody>
      </p:sp>
      <p:sp>
        <p:nvSpPr>
          <p:cNvPr id="11" name="TextBox 10">
            <a:extLst>
              <a:ext uri="{FF2B5EF4-FFF2-40B4-BE49-F238E27FC236}">
                <a16:creationId xmlns:a16="http://schemas.microsoft.com/office/drawing/2014/main" id="{D5B5C11B-C36F-41C1-84DA-18723B67E127}"/>
              </a:ext>
            </a:extLst>
          </p:cNvPr>
          <p:cNvSpPr txBox="1"/>
          <p:nvPr/>
        </p:nvSpPr>
        <p:spPr>
          <a:xfrm>
            <a:off x="800593" y="3937496"/>
            <a:ext cx="2472447" cy="553250"/>
          </a:xfrm>
          <a:prstGeom prst="rect">
            <a:avLst/>
          </a:prstGeom>
          <a:noFill/>
        </p:spPr>
        <p:txBody>
          <a:bodyPr wrap="square" rtlCol="0">
            <a:noAutofit/>
          </a:bodyPr>
          <a:lstStyle/>
          <a:p>
            <a:r>
              <a:rPr lang="en-US" sz="1050"/>
              <a:t>Employer makes lump-sum contribution.</a:t>
            </a:r>
          </a:p>
        </p:txBody>
      </p:sp>
      <p:sp>
        <p:nvSpPr>
          <p:cNvPr id="12" name="Rectangle 11">
            <a:extLst>
              <a:ext uri="{FF2B5EF4-FFF2-40B4-BE49-F238E27FC236}">
                <a16:creationId xmlns:a16="http://schemas.microsoft.com/office/drawing/2014/main" id="{A6B85F8D-20A7-49C5-9346-EAE92218C287}"/>
              </a:ext>
            </a:extLst>
          </p:cNvPr>
          <p:cNvSpPr/>
          <p:nvPr/>
        </p:nvSpPr>
        <p:spPr>
          <a:xfrm>
            <a:off x="355568" y="4009828"/>
            <a:ext cx="445025" cy="22631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3" name="Rectangle 12">
            <a:extLst>
              <a:ext uri="{FF2B5EF4-FFF2-40B4-BE49-F238E27FC236}">
                <a16:creationId xmlns:a16="http://schemas.microsoft.com/office/drawing/2014/main" id="{5EFC24A0-4670-4ED7-89DB-E52A864B8EBB}"/>
              </a:ext>
            </a:extLst>
          </p:cNvPr>
          <p:cNvSpPr/>
          <p:nvPr/>
        </p:nvSpPr>
        <p:spPr>
          <a:xfrm>
            <a:off x="3154096" y="4009828"/>
            <a:ext cx="445025" cy="226317"/>
          </a:xfrm>
          <a:prstGeom prst="rect">
            <a:avLst/>
          </a:prstGeom>
          <a:solidFill>
            <a:srgbClr val="7BC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4" name="Rectangle 13">
            <a:extLst>
              <a:ext uri="{FF2B5EF4-FFF2-40B4-BE49-F238E27FC236}">
                <a16:creationId xmlns:a16="http://schemas.microsoft.com/office/drawing/2014/main" id="{2C0B58A0-F8C0-45A5-B3F8-B1DB0488377C}"/>
              </a:ext>
            </a:extLst>
          </p:cNvPr>
          <p:cNvSpPr/>
          <p:nvPr/>
        </p:nvSpPr>
        <p:spPr>
          <a:xfrm>
            <a:off x="5510805" y="4009828"/>
            <a:ext cx="445025" cy="226317"/>
          </a:xfrm>
          <a:prstGeom prst="rect">
            <a:avLst/>
          </a:prstGeom>
          <a:solidFill>
            <a:srgbClr val="283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5" name="Rectangle 14">
            <a:extLst>
              <a:ext uri="{FF2B5EF4-FFF2-40B4-BE49-F238E27FC236}">
                <a16:creationId xmlns:a16="http://schemas.microsoft.com/office/drawing/2014/main" id="{1D0C9E65-BD38-4D0E-861C-D63712ED6739}"/>
              </a:ext>
            </a:extLst>
          </p:cNvPr>
          <p:cNvSpPr/>
          <p:nvPr/>
        </p:nvSpPr>
        <p:spPr>
          <a:xfrm>
            <a:off x="1743380" y="4609528"/>
            <a:ext cx="445025" cy="226317"/>
          </a:xfrm>
          <a:prstGeom prst="rect">
            <a:avLst/>
          </a:prstGeom>
          <a:solidFill>
            <a:srgbClr val="0B8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6" name="Rectangle 15">
            <a:extLst>
              <a:ext uri="{FF2B5EF4-FFF2-40B4-BE49-F238E27FC236}">
                <a16:creationId xmlns:a16="http://schemas.microsoft.com/office/drawing/2014/main" id="{4341EA3A-DA2A-4D01-B80F-5DB2D67F91DB}"/>
              </a:ext>
            </a:extLst>
          </p:cNvPr>
          <p:cNvSpPr/>
          <p:nvPr/>
        </p:nvSpPr>
        <p:spPr>
          <a:xfrm>
            <a:off x="5136330" y="4609528"/>
            <a:ext cx="445025" cy="22631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3437529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BF29-F6BE-420A-9065-B0925BE5945A}"/>
              </a:ext>
            </a:extLst>
          </p:cNvPr>
          <p:cNvSpPr>
            <a:spLocks noGrp="1"/>
          </p:cNvSpPr>
          <p:nvPr>
            <p:ph type="title"/>
          </p:nvPr>
        </p:nvSpPr>
        <p:spPr/>
        <p:txBody>
          <a:bodyPr/>
          <a:lstStyle/>
          <a:p>
            <a:pPr>
              <a:lnSpc>
                <a:spcPct val="100000"/>
              </a:lnSpc>
            </a:pPr>
            <a:r>
              <a:rPr lang="en-US"/>
              <a:t>Here are a few resolutions to help make your first year in an HSA-eligible health plan successful</a:t>
            </a:r>
          </a:p>
        </p:txBody>
      </p:sp>
      <p:sp>
        <p:nvSpPr>
          <p:cNvPr id="4" name="Slide Number Placeholder 3">
            <a:extLst>
              <a:ext uri="{FF2B5EF4-FFF2-40B4-BE49-F238E27FC236}">
                <a16:creationId xmlns:a16="http://schemas.microsoft.com/office/drawing/2014/main" id="{B9C97BA5-13BC-4934-BADB-1781A20AF998}"/>
              </a:ext>
            </a:extLst>
          </p:cNvPr>
          <p:cNvSpPr>
            <a:spLocks noGrp="1"/>
          </p:cNvSpPr>
          <p:nvPr>
            <p:ph type="sldNum" sz="quarter" idx="4"/>
          </p:nvPr>
        </p:nvSpPr>
        <p:spPr/>
        <p:txBody>
          <a:bodyPr/>
          <a:lstStyle/>
          <a:p>
            <a:fld id="{0C46E731-D52C-420E-B9A6-9FE86F5B321E}" type="slidenum">
              <a:rPr lang="en-US" smtClean="0"/>
              <a:pPr/>
              <a:t>32</a:t>
            </a:fld>
            <a:endParaRPr lang="en-US"/>
          </a:p>
        </p:txBody>
      </p:sp>
      <p:sp>
        <p:nvSpPr>
          <p:cNvPr id="3" name="Content Placeholder 2">
            <a:extLst>
              <a:ext uri="{FF2B5EF4-FFF2-40B4-BE49-F238E27FC236}">
                <a16:creationId xmlns:a16="http://schemas.microsoft.com/office/drawing/2014/main" id="{B3077D4A-D751-44A3-BB9C-E37C871EAE8D}"/>
              </a:ext>
            </a:extLst>
          </p:cNvPr>
          <p:cNvSpPr>
            <a:spLocks noGrp="1"/>
          </p:cNvSpPr>
          <p:nvPr>
            <p:ph idx="4294967295"/>
          </p:nvPr>
        </p:nvSpPr>
        <p:spPr>
          <a:xfrm>
            <a:off x="321310" y="1253120"/>
            <a:ext cx="8521700" cy="3394075"/>
          </a:xfrm>
        </p:spPr>
        <p:txBody>
          <a:bodyPr/>
          <a:lstStyle/>
          <a:p>
            <a:pPr>
              <a:spcBef>
                <a:spcPts val="0"/>
              </a:spcBef>
              <a:spcAft>
                <a:spcPts val="1200"/>
              </a:spcAft>
            </a:pPr>
            <a:r>
              <a:rPr lang="en-US" b="1" i="0">
                <a:solidFill>
                  <a:schemeClr val="accent2">
                    <a:lumMod val="75000"/>
                  </a:schemeClr>
                </a:solidFill>
                <a:effectLst/>
                <a:latin typeface="Fidelity Sans" panose="020B0503030202020204" pitchFamily="34" charset="0"/>
              </a:rPr>
              <a:t>Open your HSA </a:t>
            </a:r>
            <a:r>
              <a:rPr lang="en-US" b="0" i="0">
                <a:effectLst/>
                <a:latin typeface="Fidelity Sans" panose="020B0503030202020204" pitchFamily="34" charset="0"/>
              </a:rPr>
              <a:t>so you will be sure to get your employer contribution.</a:t>
            </a:r>
          </a:p>
          <a:p>
            <a:pPr>
              <a:spcBef>
                <a:spcPts val="0"/>
              </a:spcBef>
              <a:spcAft>
                <a:spcPts val="1200"/>
              </a:spcAft>
            </a:pPr>
            <a:r>
              <a:rPr lang="en-US" b="1">
                <a:solidFill>
                  <a:schemeClr val="accent2">
                    <a:lumMod val="75000"/>
                  </a:schemeClr>
                </a:solidFill>
                <a:latin typeface="Fidelity Sans" panose="020B0503030202020204" pitchFamily="34" charset="0"/>
              </a:rPr>
              <a:t>A</a:t>
            </a:r>
            <a:r>
              <a:rPr lang="en-US" b="1" i="0">
                <a:solidFill>
                  <a:schemeClr val="accent2">
                    <a:lumMod val="75000"/>
                  </a:schemeClr>
                </a:solidFill>
                <a:effectLst/>
                <a:latin typeface="Fidelity Sans" panose="020B0503030202020204" pitchFamily="34" charset="0"/>
              </a:rPr>
              <a:t>djust the amount you contribute </a:t>
            </a:r>
            <a:r>
              <a:rPr lang="en-US" b="0" i="0">
                <a:effectLst/>
                <a:latin typeface="Fidelity Sans" panose="020B0503030202020204" pitchFamily="34" charset="0"/>
              </a:rPr>
              <a:t>to your HSA anytime.</a:t>
            </a:r>
          </a:p>
          <a:p>
            <a:pPr>
              <a:spcBef>
                <a:spcPts val="0"/>
              </a:spcBef>
              <a:spcAft>
                <a:spcPts val="1200"/>
              </a:spcAft>
            </a:pPr>
            <a:r>
              <a:rPr lang="en-US" b="1" i="0">
                <a:solidFill>
                  <a:schemeClr val="accent2">
                    <a:lumMod val="75000"/>
                  </a:schemeClr>
                </a:solidFill>
                <a:effectLst/>
                <a:latin typeface="Fidelity Sans" panose="020B0503030202020204" pitchFamily="34" charset="0"/>
              </a:rPr>
              <a:t>Know what services are available </a:t>
            </a:r>
            <a:r>
              <a:rPr lang="en-US" b="0" i="0">
                <a:effectLst/>
                <a:latin typeface="Fidelity Sans" panose="020B0503030202020204" pitchFamily="34" charset="0"/>
              </a:rPr>
              <a:t>to you to help manage your costs.</a:t>
            </a:r>
          </a:p>
          <a:p>
            <a:pPr>
              <a:spcBef>
                <a:spcPts val="0"/>
              </a:spcBef>
              <a:spcAft>
                <a:spcPts val="1200"/>
              </a:spcAft>
            </a:pPr>
            <a:r>
              <a:rPr lang="en-US" b="1" i="0">
                <a:solidFill>
                  <a:schemeClr val="accent2">
                    <a:lumMod val="75000"/>
                  </a:schemeClr>
                </a:solidFill>
                <a:effectLst/>
                <a:latin typeface="Fidelity Sans" panose="020B0503030202020204" pitchFamily="34" charset="0"/>
              </a:rPr>
              <a:t>If you’re not able to contribute to your HSA regularly</a:t>
            </a:r>
            <a:r>
              <a:rPr lang="en-US" b="0" i="0">
                <a:effectLst/>
                <a:latin typeface="Fidelity Sans" panose="020B0503030202020204" pitchFamily="34" charset="0"/>
              </a:rPr>
              <a:t>, you can still </a:t>
            </a:r>
            <a:r>
              <a:rPr lang="en-US" b="1" i="0">
                <a:solidFill>
                  <a:schemeClr val="accent2">
                    <a:lumMod val="75000"/>
                  </a:schemeClr>
                </a:solidFill>
                <a:effectLst/>
                <a:latin typeface="Fidelity Sans" panose="020B0503030202020204" pitchFamily="34" charset="0"/>
              </a:rPr>
              <a:t>add money to pay for specific health bills </a:t>
            </a:r>
            <a:r>
              <a:rPr lang="en-US" b="0" i="0">
                <a:effectLst/>
                <a:latin typeface="Fidelity Sans" panose="020B0503030202020204" pitchFamily="34" charset="0"/>
              </a:rPr>
              <a:t>and get the tax advantage.  </a:t>
            </a:r>
          </a:p>
          <a:p>
            <a:pPr>
              <a:spcBef>
                <a:spcPts val="0"/>
              </a:spcBef>
              <a:spcAft>
                <a:spcPts val="1200"/>
              </a:spcAft>
            </a:pPr>
            <a:r>
              <a:rPr lang="en-US" b="1">
                <a:solidFill>
                  <a:schemeClr val="accent2">
                    <a:lumMod val="75000"/>
                  </a:schemeClr>
                </a:solidFill>
                <a:latin typeface="Fidelity Sans" panose="020B0503030202020204" pitchFamily="34" charset="0"/>
              </a:rPr>
              <a:t>S</a:t>
            </a:r>
            <a:r>
              <a:rPr lang="en-US" b="1" i="0">
                <a:solidFill>
                  <a:schemeClr val="accent2">
                    <a:lumMod val="75000"/>
                  </a:schemeClr>
                </a:solidFill>
                <a:effectLst/>
                <a:latin typeface="Fidelity Sans" panose="020B0503030202020204" pitchFamily="34" charset="0"/>
              </a:rPr>
              <a:t>ave the money in your HSA</a:t>
            </a:r>
            <a:r>
              <a:rPr lang="en-US" b="0" i="0">
                <a:effectLst/>
                <a:latin typeface="Fidelity Sans" panose="020B0503030202020204" pitchFamily="34" charset="0"/>
              </a:rPr>
              <a:t> until you really need it—including all the way into retirement.</a:t>
            </a:r>
            <a:endParaRPr lang="en-US"/>
          </a:p>
        </p:txBody>
      </p:sp>
    </p:spTree>
    <p:extLst>
      <p:ext uri="{BB962C8B-B14F-4D97-AF65-F5344CB8AC3E}">
        <p14:creationId xmlns:p14="http://schemas.microsoft.com/office/powerpoint/2010/main" val="217657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idx="4294967295"/>
          </p:nvPr>
        </p:nvSpPr>
        <p:spPr>
          <a:xfrm>
            <a:off x="680244" y="2261258"/>
            <a:ext cx="7783512" cy="754062"/>
          </a:xfrm>
        </p:spPr>
        <p:txBody>
          <a:bodyPr/>
          <a:lstStyle/>
          <a:p>
            <a:pPr>
              <a:lnSpc>
                <a:spcPct val="100000"/>
              </a:lnSpc>
            </a:pPr>
            <a:r>
              <a:rPr lang="en-US" sz="2800">
                <a:solidFill>
                  <a:schemeClr val="bg1"/>
                </a:solidFill>
                <a:ea typeface="+mj-lt"/>
                <a:cs typeface="+mj-lt"/>
              </a:rPr>
              <a:t>Additional resources</a:t>
            </a:r>
          </a:p>
        </p:txBody>
      </p:sp>
      <p:cxnSp>
        <p:nvCxnSpPr>
          <p:cNvPr id="7" name="Straight Connector 6">
            <a:extLst>
              <a:ext uri="{FF2B5EF4-FFF2-40B4-BE49-F238E27FC236}">
                <a16:creationId xmlns:a16="http://schemas.microsoft.com/office/drawing/2014/main" id="{9FFA81C4-B120-4D4A-B043-EC498551703C}"/>
              </a:ext>
            </a:extLst>
          </p:cNvPr>
          <p:cNvCxnSpPr/>
          <p:nvPr/>
        </p:nvCxnSpPr>
        <p:spPr>
          <a:xfrm>
            <a:off x="487680" y="1930400"/>
            <a:ext cx="0" cy="1209040"/>
          </a:xfrm>
          <a:prstGeom prst="line">
            <a:avLst/>
          </a:prstGeom>
          <a:ln w="28575">
            <a:solidFill>
              <a:srgbClr val="7ED0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435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D8D6-49DB-4C9C-8CE9-A9457CEDDF31}"/>
              </a:ext>
            </a:extLst>
          </p:cNvPr>
          <p:cNvSpPr>
            <a:spLocks noGrp="1"/>
          </p:cNvSpPr>
          <p:nvPr>
            <p:ph type="title"/>
          </p:nvPr>
        </p:nvSpPr>
        <p:spPr/>
        <p:txBody>
          <a:bodyPr/>
          <a:lstStyle/>
          <a:p>
            <a:r>
              <a:rPr lang="en-US" sz="2100">
                <a:latin typeface="Fidelity Sans" panose="020B0503030202020204" pitchFamily="34" charset="0"/>
                <a:cs typeface="Arial"/>
              </a:rPr>
              <a:t>Annual Enrollment Checklist </a:t>
            </a:r>
            <a:endParaRPr lang="en-US" sz="2100">
              <a:latin typeface="Fidelity Sans" panose="020B0503030202020204" pitchFamily="34" charset="0"/>
            </a:endParaRPr>
          </a:p>
          <a:p>
            <a:endParaRPr lang="en-US">
              <a:ea typeface="+mj-lt"/>
              <a:cs typeface="Arial"/>
            </a:endParaRPr>
          </a:p>
          <a:p>
            <a:endParaRPr lang="en-US"/>
          </a:p>
        </p:txBody>
      </p:sp>
      <p:sp>
        <p:nvSpPr>
          <p:cNvPr id="4" name="Slide Number Placeholder 3">
            <a:extLst>
              <a:ext uri="{FF2B5EF4-FFF2-40B4-BE49-F238E27FC236}">
                <a16:creationId xmlns:a16="http://schemas.microsoft.com/office/drawing/2014/main" id="{30029A46-33A5-4C8A-947F-58EB86225E8B}"/>
              </a:ext>
            </a:extLst>
          </p:cNvPr>
          <p:cNvSpPr>
            <a:spLocks noGrp="1"/>
          </p:cNvSpPr>
          <p:nvPr>
            <p:ph type="sldNum" sz="quarter" idx="4"/>
          </p:nvPr>
        </p:nvSpPr>
        <p:spPr/>
        <p:txBody>
          <a:bodyPr/>
          <a:lstStyle/>
          <a:p>
            <a:fld id="{0C46E731-D52C-420E-B9A6-9FE86F5B321E}" type="slidenum">
              <a:rPr lang="en-US" smtClean="0"/>
              <a:pPr/>
              <a:t>34</a:t>
            </a:fld>
            <a:endParaRPr lang="en-US"/>
          </a:p>
        </p:txBody>
      </p:sp>
      <p:sp>
        <p:nvSpPr>
          <p:cNvPr id="7" name="TextBox 6">
            <a:extLst>
              <a:ext uri="{FF2B5EF4-FFF2-40B4-BE49-F238E27FC236}">
                <a16:creationId xmlns:a16="http://schemas.microsoft.com/office/drawing/2014/main" id="{0E55E9D7-1BCC-54E3-9964-D15B70B40164}"/>
              </a:ext>
            </a:extLst>
          </p:cNvPr>
          <p:cNvSpPr txBox="1"/>
          <p:nvPr/>
        </p:nvSpPr>
        <p:spPr>
          <a:xfrm>
            <a:off x="3573556" y="2014233"/>
            <a:ext cx="1996889" cy="380824"/>
          </a:xfrm>
          <a:prstGeom prst="rect">
            <a:avLst/>
          </a:prstGeom>
          <a:noFill/>
        </p:spPr>
        <p:txBody>
          <a:bodyPr rot="0" spcFirstLastPara="0" vertOverflow="overflow" horzOverflow="overflow" vert="horz" wrap="square" lIns="66563" tIns="33281" rIns="66563" bIns="33281" numCol="1" spcCol="0" rtlCol="0" fromWordArt="0" anchor="t" anchorCtr="0" forceAA="0" compatLnSpc="1">
            <a:prstTxWarp prst="textNoShape">
              <a:avLst/>
            </a:prstTxWarp>
            <a:spAutoFit/>
          </a:bodyPr>
          <a:lstStyle/>
          <a:p>
            <a:endParaRPr lang="en-US" sz="728"/>
          </a:p>
          <a:p>
            <a:endParaRPr lang="en-US" sz="1310">
              <a:latin typeface="Segoe UI"/>
              <a:cs typeface="Segoe UI"/>
            </a:endParaRPr>
          </a:p>
        </p:txBody>
      </p:sp>
      <p:sp>
        <p:nvSpPr>
          <p:cNvPr id="8" name="Content Placeholder 2">
            <a:extLst>
              <a:ext uri="{FF2B5EF4-FFF2-40B4-BE49-F238E27FC236}">
                <a16:creationId xmlns:a16="http://schemas.microsoft.com/office/drawing/2014/main" id="{56E453ED-6C24-4B73-BC52-37837AB3A2FF}"/>
              </a:ext>
            </a:extLst>
          </p:cNvPr>
          <p:cNvSpPr>
            <a:spLocks noGrp="1"/>
          </p:cNvSpPr>
          <p:nvPr>
            <p:ph idx="4294967295"/>
          </p:nvPr>
        </p:nvSpPr>
        <p:spPr>
          <a:xfrm>
            <a:off x="650516" y="807609"/>
            <a:ext cx="8233578" cy="3788657"/>
          </a:xfrm>
        </p:spPr>
        <p:txBody>
          <a:bodyPr vert="horz" lIns="66563" tIns="33281" rIns="66563" bIns="33281" rtlCol="0" anchor="t">
            <a:noAutofit/>
          </a:bodyPr>
          <a:lstStyle/>
          <a:p>
            <a:pPr marL="0" indent="0">
              <a:spcBef>
                <a:spcPts val="1310"/>
              </a:spcBef>
              <a:buNone/>
            </a:pPr>
            <a:r>
              <a:rPr lang="en-US" sz="1400" b="1">
                <a:latin typeface="Fidelity Sans" panose="020B0503030202020204" pitchFamily="34" charset="0"/>
                <a:ea typeface="+mj-lt"/>
                <a:cs typeface="+mj-lt"/>
              </a:rPr>
              <a:t>Make sure your beneficiaries are accurate </a:t>
            </a:r>
            <a:r>
              <a:rPr lang="en-US" sz="1400">
                <a:latin typeface="Fidelity Sans" panose="020B0503030202020204" pitchFamily="34" charset="0"/>
                <a:ea typeface="+mj-lt"/>
                <a:cs typeface="+mj-lt"/>
              </a:rPr>
              <a:t>and up to date for your retirement savings plan, HSA, and life insurance.</a:t>
            </a:r>
          </a:p>
          <a:p>
            <a:pPr marL="0" indent="0">
              <a:spcBef>
                <a:spcPts val="1310"/>
              </a:spcBef>
              <a:buNone/>
            </a:pPr>
            <a:r>
              <a:rPr lang="en-US" sz="1400" b="1">
                <a:latin typeface="Fidelity Sans" panose="020B0503030202020204" pitchFamily="34" charset="0"/>
                <a:ea typeface="+mj-lt"/>
                <a:cs typeface="+mj-lt"/>
              </a:rPr>
              <a:t>See if your employer offers a decision support tool </a:t>
            </a:r>
            <a:r>
              <a:rPr lang="en-US" sz="1400">
                <a:latin typeface="Fidelity Sans" panose="020B0503030202020204" pitchFamily="34" charset="0"/>
                <a:ea typeface="+mj-lt"/>
                <a:cs typeface="+mj-lt"/>
              </a:rPr>
              <a:t>to guide you through annual enrollment.</a:t>
            </a:r>
          </a:p>
          <a:p>
            <a:pPr marL="0" indent="0">
              <a:spcBef>
                <a:spcPts val="1310"/>
              </a:spcBef>
              <a:buNone/>
            </a:pPr>
            <a:r>
              <a:rPr lang="en-US" sz="1400" b="1">
                <a:latin typeface="Fidelity Sans" panose="020B0503030202020204" pitchFamily="34" charset="0"/>
                <a:ea typeface="+mj-lt"/>
                <a:cs typeface="+mj-lt"/>
              </a:rPr>
              <a:t>Understand how your plan options may have changed </a:t>
            </a:r>
            <a:r>
              <a:rPr lang="en-US" sz="1400">
                <a:latin typeface="Fidelity Sans" panose="020B0503030202020204" pitchFamily="34" charset="0"/>
                <a:ea typeface="+mj-lt"/>
                <a:cs typeface="+mj-lt"/>
              </a:rPr>
              <a:t>since last year, including new condition-specific offerings like mental health care.</a:t>
            </a:r>
          </a:p>
          <a:p>
            <a:pPr marL="0" indent="0">
              <a:spcBef>
                <a:spcPts val="1310"/>
              </a:spcBef>
              <a:buNone/>
            </a:pPr>
            <a:r>
              <a:rPr lang="en-US" sz="1400" b="1">
                <a:latin typeface="Fidelity Sans" panose="020B0503030202020204" pitchFamily="34" charset="0"/>
                <a:ea typeface="+mj-lt"/>
                <a:cs typeface="+mj-lt"/>
              </a:rPr>
              <a:t>Compare your out-of-pocket costs </a:t>
            </a:r>
            <a:r>
              <a:rPr lang="en-US" sz="1400">
                <a:latin typeface="Fidelity Sans" panose="020B0503030202020204" pitchFamily="34" charset="0"/>
                <a:ea typeface="+mj-lt"/>
                <a:cs typeface="+mj-lt"/>
              </a:rPr>
              <a:t>in plan options to make sure the plan you choose matches your budget.</a:t>
            </a:r>
          </a:p>
          <a:p>
            <a:pPr marL="0" indent="0">
              <a:spcBef>
                <a:spcPts val="1310"/>
              </a:spcBef>
              <a:buNone/>
            </a:pPr>
            <a:r>
              <a:rPr lang="en-US" sz="1400" b="1">
                <a:latin typeface="Fidelity Sans" panose="020B0503030202020204" pitchFamily="34" charset="0"/>
                <a:ea typeface="+mj-lt"/>
                <a:cs typeface="+mj-lt"/>
              </a:rPr>
              <a:t>Determine whether your providers are in-network </a:t>
            </a:r>
            <a:r>
              <a:rPr lang="en-US" sz="1400">
                <a:latin typeface="Fidelity Sans" panose="020B0503030202020204" pitchFamily="34" charset="0"/>
                <a:ea typeface="+mj-lt"/>
                <a:cs typeface="+mj-lt"/>
              </a:rPr>
              <a:t>by using a provider search tool for the plan.</a:t>
            </a:r>
          </a:p>
          <a:p>
            <a:pPr marL="0" indent="0">
              <a:spcBef>
                <a:spcPts val="1310"/>
              </a:spcBef>
              <a:buNone/>
            </a:pPr>
            <a:r>
              <a:rPr lang="en-US" sz="1400" b="1">
                <a:latin typeface="Fidelity Sans" panose="020B0503030202020204" pitchFamily="34" charset="0"/>
                <a:ea typeface="+mj-lt"/>
                <a:cs typeface="+mj-lt"/>
              </a:rPr>
              <a:t>Consider whether an HSA or FSA is right for you</a:t>
            </a:r>
            <a:r>
              <a:rPr lang="en-US" sz="1400">
                <a:latin typeface="Fidelity Sans" panose="020B0503030202020204" pitchFamily="34" charset="0"/>
                <a:ea typeface="+mj-lt"/>
                <a:cs typeface="+mj-lt"/>
              </a:rPr>
              <a:t>. If your employer offers a contribution match, factor that into your savings strategy.</a:t>
            </a:r>
          </a:p>
          <a:p>
            <a:pPr marL="0" indent="0">
              <a:spcBef>
                <a:spcPts val="1310"/>
              </a:spcBef>
              <a:buNone/>
            </a:pPr>
            <a:r>
              <a:rPr lang="en-US" sz="1400" b="1">
                <a:latin typeface="Fidelity Sans" panose="020B0503030202020204" pitchFamily="34" charset="0"/>
                <a:ea typeface="+mj-lt"/>
                <a:cs typeface="+mj-lt"/>
              </a:rPr>
              <a:t>Find out if your employer offers an app </a:t>
            </a:r>
            <a:r>
              <a:rPr lang="en-US" sz="1400">
                <a:latin typeface="Fidelity Sans" panose="020B0503030202020204" pitchFamily="34" charset="0"/>
                <a:ea typeface="+mj-lt"/>
                <a:cs typeface="+mj-lt"/>
              </a:rPr>
              <a:t>to manage all your health-related benefits throughout the year.</a:t>
            </a:r>
          </a:p>
          <a:p>
            <a:pPr marL="0" indent="0">
              <a:spcBef>
                <a:spcPts val="1310"/>
              </a:spcBef>
              <a:buNone/>
            </a:pPr>
            <a:r>
              <a:rPr lang="en-US" sz="1400" b="1">
                <a:latin typeface="Fidelity Sans" panose="020B0503030202020204" pitchFamily="34" charset="0"/>
                <a:ea typeface="+mj-lt"/>
                <a:cs typeface="+mj-lt"/>
              </a:rPr>
              <a:t>If you feel comfortable doing so, disclose your race, ethnicity, and gender identity </a:t>
            </a:r>
            <a:r>
              <a:rPr lang="en-US" sz="1400">
                <a:latin typeface="Fidelity Sans" panose="020B0503030202020204" pitchFamily="34" charset="0"/>
                <a:ea typeface="+mj-lt"/>
                <a:cs typeface="+mj-lt"/>
              </a:rPr>
              <a:t>so that your employer can make better-informed decisions about your benefits in the future.</a:t>
            </a:r>
          </a:p>
          <a:p>
            <a:pPr marL="0" indent="0">
              <a:spcBef>
                <a:spcPts val="1310"/>
              </a:spcBef>
              <a:buNone/>
            </a:pPr>
            <a:endParaRPr lang="en-US" sz="1600">
              <a:ea typeface="+mj-lt"/>
              <a:cs typeface="+mj-lt"/>
            </a:endParaRPr>
          </a:p>
          <a:p>
            <a:pPr marL="0" indent="0">
              <a:spcBef>
                <a:spcPts val="1310"/>
              </a:spcBef>
              <a:buNone/>
            </a:pPr>
            <a:endParaRPr lang="en-US" sz="1200">
              <a:ea typeface="+mj-lt"/>
              <a:cs typeface="+mj-lt"/>
            </a:endParaRPr>
          </a:p>
          <a:p>
            <a:pPr marL="0" indent="0">
              <a:spcBef>
                <a:spcPts val="1310"/>
              </a:spcBef>
              <a:buNone/>
            </a:pPr>
            <a:endParaRPr lang="en-US" sz="1200">
              <a:ea typeface="+mj-lt"/>
              <a:cs typeface="+mj-lt"/>
            </a:endParaRPr>
          </a:p>
          <a:p>
            <a:pPr marL="171964" indent="-171964">
              <a:spcBef>
                <a:spcPts val="1310"/>
              </a:spcBef>
            </a:pPr>
            <a:endParaRPr lang="en-US" sz="1200">
              <a:ea typeface="+mj-lt"/>
              <a:cs typeface="+mj-lt"/>
            </a:endParaRPr>
          </a:p>
        </p:txBody>
      </p:sp>
      <p:pic>
        <p:nvPicPr>
          <p:cNvPr id="9" name="Picture 8" descr="Icon&#10;&#10;Description automatically generated">
            <a:extLst>
              <a:ext uri="{FF2B5EF4-FFF2-40B4-BE49-F238E27FC236}">
                <a16:creationId xmlns:a16="http://schemas.microsoft.com/office/drawing/2014/main" id="{30288ADD-7EF4-4439-890C-52E79BFA30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20" y="862463"/>
            <a:ext cx="226741" cy="218805"/>
          </a:xfrm>
          <a:prstGeom prst="rect">
            <a:avLst/>
          </a:prstGeom>
        </p:spPr>
      </p:pic>
      <p:pic>
        <p:nvPicPr>
          <p:cNvPr id="10" name="Picture 9" descr="Icon&#10;&#10;Description automatically generated">
            <a:extLst>
              <a:ext uri="{FF2B5EF4-FFF2-40B4-BE49-F238E27FC236}">
                <a16:creationId xmlns:a16="http://schemas.microsoft.com/office/drawing/2014/main" id="{C5D01981-9CE3-466D-A29E-DEE37CA0A3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9" y="1437581"/>
            <a:ext cx="226741" cy="218805"/>
          </a:xfrm>
          <a:prstGeom prst="rect">
            <a:avLst/>
          </a:prstGeom>
        </p:spPr>
      </p:pic>
      <p:pic>
        <p:nvPicPr>
          <p:cNvPr id="11" name="Picture 10" descr="Icon&#10;&#10;Description automatically generated">
            <a:extLst>
              <a:ext uri="{FF2B5EF4-FFF2-40B4-BE49-F238E27FC236}">
                <a16:creationId xmlns:a16="http://schemas.microsoft.com/office/drawing/2014/main" id="{B6716CC5-20B4-4A19-8B24-07A8D47E24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830" y="1836624"/>
            <a:ext cx="226741" cy="218805"/>
          </a:xfrm>
          <a:prstGeom prst="rect">
            <a:avLst/>
          </a:prstGeom>
        </p:spPr>
      </p:pic>
      <p:pic>
        <p:nvPicPr>
          <p:cNvPr id="12" name="Picture 11" descr="Icon&#10;&#10;Description automatically generated">
            <a:extLst>
              <a:ext uri="{FF2B5EF4-FFF2-40B4-BE49-F238E27FC236}">
                <a16:creationId xmlns:a16="http://schemas.microsoft.com/office/drawing/2014/main" id="{80549E52-024C-4551-B6AC-597CFE3B89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6" y="2438998"/>
            <a:ext cx="226741" cy="218805"/>
          </a:xfrm>
          <a:prstGeom prst="rect">
            <a:avLst/>
          </a:prstGeom>
        </p:spPr>
      </p:pic>
      <p:pic>
        <p:nvPicPr>
          <p:cNvPr id="13" name="Picture 12" descr="Icon&#10;&#10;Description automatically generated">
            <a:extLst>
              <a:ext uri="{FF2B5EF4-FFF2-40B4-BE49-F238E27FC236}">
                <a16:creationId xmlns:a16="http://schemas.microsoft.com/office/drawing/2014/main" id="{5440B4AC-87F1-4B6E-A2A5-E53A97CB87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6" y="3403376"/>
            <a:ext cx="226741" cy="218805"/>
          </a:xfrm>
          <a:prstGeom prst="rect">
            <a:avLst/>
          </a:prstGeom>
        </p:spPr>
      </p:pic>
      <p:pic>
        <p:nvPicPr>
          <p:cNvPr id="14" name="Picture 13" descr="Icon&#10;&#10;Description automatically generated">
            <a:extLst>
              <a:ext uri="{FF2B5EF4-FFF2-40B4-BE49-F238E27FC236}">
                <a16:creationId xmlns:a16="http://schemas.microsoft.com/office/drawing/2014/main" id="{D8D49C0E-0721-4EC6-ABF1-F18FC57CA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6" y="3018909"/>
            <a:ext cx="226741" cy="218805"/>
          </a:xfrm>
          <a:prstGeom prst="rect">
            <a:avLst/>
          </a:prstGeom>
        </p:spPr>
      </p:pic>
      <p:pic>
        <p:nvPicPr>
          <p:cNvPr id="15" name="Picture 14" descr="Icon&#10;&#10;Description automatically generated">
            <a:extLst>
              <a:ext uri="{FF2B5EF4-FFF2-40B4-BE49-F238E27FC236}">
                <a16:creationId xmlns:a16="http://schemas.microsoft.com/office/drawing/2014/main" id="{AF1D85B1-41DF-4656-998C-03872FF398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6" y="3994155"/>
            <a:ext cx="226741" cy="218805"/>
          </a:xfrm>
          <a:prstGeom prst="rect">
            <a:avLst/>
          </a:prstGeom>
        </p:spPr>
      </p:pic>
      <p:pic>
        <p:nvPicPr>
          <p:cNvPr id="16" name="Picture 15" descr="Icon&#10;&#10;Description automatically generated">
            <a:extLst>
              <a:ext uri="{FF2B5EF4-FFF2-40B4-BE49-F238E27FC236}">
                <a16:creationId xmlns:a16="http://schemas.microsoft.com/office/drawing/2014/main" id="{42B04B0B-E950-4E38-A61F-7C8CDA20A9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17" y="4586466"/>
            <a:ext cx="226741" cy="218805"/>
          </a:xfrm>
          <a:prstGeom prst="rect">
            <a:avLst/>
          </a:prstGeom>
        </p:spPr>
      </p:pic>
    </p:spTree>
    <p:extLst>
      <p:ext uri="{BB962C8B-B14F-4D97-AF65-F5344CB8AC3E}">
        <p14:creationId xmlns:p14="http://schemas.microsoft.com/office/powerpoint/2010/main" val="1401351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79EB-7CB1-4EEB-998D-7022A22C8330}"/>
              </a:ext>
            </a:extLst>
          </p:cNvPr>
          <p:cNvSpPr>
            <a:spLocks noGrp="1"/>
          </p:cNvSpPr>
          <p:nvPr>
            <p:ph type="title"/>
          </p:nvPr>
        </p:nvSpPr>
        <p:spPr/>
        <p:txBody>
          <a:bodyPr/>
          <a:lstStyle/>
          <a:p>
            <a:r>
              <a:rPr lang="en-US"/>
              <a:t>Health Care Glossary </a:t>
            </a:r>
          </a:p>
        </p:txBody>
      </p:sp>
      <p:sp>
        <p:nvSpPr>
          <p:cNvPr id="3" name="Slide Number Placeholder 2">
            <a:extLst>
              <a:ext uri="{FF2B5EF4-FFF2-40B4-BE49-F238E27FC236}">
                <a16:creationId xmlns:a16="http://schemas.microsoft.com/office/drawing/2014/main" id="{CE514590-F4BE-4BA9-BBD3-FAE5AB743C09}"/>
              </a:ext>
            </a:extLst>
          </p:cNvPr>
          <p:cNvSpPr>
            <a:spLocks noGrp="1"/>
          </p:cNvSpPr>
          <p:nvPr>
            <p:ph type="sldNum" sz="quarter" idx="4"/>
          </p:nvPr>
        </p:nvSpPr>
        <p:spPr/>
        <p:txBody>
          <a:bodyPr/>
          <a:lstStyle/>
          <a:p>
            <a:fld id="{0C46E731-D52C-420E-B9A6-9FE86F5B321E}" type="slidenum">
              <a:rPr lang="en-US" smtClean="0"/>
              <a:pPr/>
              <a:t>35</a:t>
            </a:fld>
            <a:endParaRPr lang="en-US"/>
          </a:p>
        </p:txBody>
      </p:sp>
      <p:sp>
        <p:nvSpPr>
          <p:cNvPr id="14" name="TextBox 13">
            <a:extLst>
              <a:ext uri="{FF2B5EF4-FFF2-40B4-BE49-F238E27FC236}">
                <a16:creationId xmlns:a16="http://schemas.microsoft.com/office/drawing/2014/main" id="{3CFB29D8-7257-4996-B331-7D5846D93FB0}"/>
              </a:ext>
            </a:extLst>
          </p:cNvPr>
          <p:cNvSpPr txBox="1"/>
          <p:nvPr/>
        </p:nvSpPr>
        <p:spPr>
          <a:xfrm>
            <a:off x="301625" y="715476"/>
            <a:ext cx="8496005" cy="4324261"/>
          </a:xfrm>
          <a:prstGeom prst="rect">
            <a:avLst/>
          </a:prstGeom>
          <a:noFill/>
        </p:spPr>
        <p:txBody>
          <a:bodyPr wrap="square">
            <a:spAutoFit/>
          </a:bodyPr>
          <a:lstStyle/>
          <a:p>
            <a:pPr>
              <a:spcAft>
                <a:spcPts val="600"/>
              </a:spcAft>
            </a:pPr>
            <a:r>
              <a:rPr lang="en-US" sz="1200" b="1" i="0">
                <a:effectLst/>
                <a:latin typeface="Fidelity Sans" panose="020B0503030202020204" pitchFamily="34" charset="0"/>
              </a:rPr>
              <a:t>Coinsurance: </a:t>
            </a:r>
            <a:r>
              <a:rPr lang="en-US" sz="1200" b="0" i="0">
                <a:effectLst/>
                <a:latin typeface="Fidelity Sans" panose="020B0503030202020204" pitchFamily="34" charset="0"/>
              </a:rPr>
              <a:t>The percentage of costs of a covered health care service you pay (20%, for example) after you’ve paid your deductible.</a:t>
            </a:r>
          </a:p>
          <a:p>
            <a:pPr>
              <a:spcAft>
                <a:spcPts val="600"/>
              </a:spcAft>
            </a:pPr>
            <a:r>
              <a:rPr lang="en-US" sz="1200" b="1" i="0">
                <a:effectLst/>
                <a:latin typeface="Fidelity Sans" panose="020B0503030202020204" pitchFamily="34" charset="0"/>
              </a:rPr>
              <a:t>Copayment (or copay): </a:t>
            </a:r>
            <a:r>
              <a:rPr lang="en-US" sz="1200" b="0" i="0">
                <a:effectLst/>
                <a:latin typeface="Fidelity Sans" panose="020B0503030202020204" pitchFamily="34" charset="0"/>
              </a:rPr>
              <a:t>A fixed amount ($20, for example) you pay for a covered health care service after you’ve paid your deductible.</a:t>
            </a:r>
          </a:p>
          <a:p>
            <a:pPr>
              <a:spcAft>
                <a:spcPts val="600"/>
              </a:spcAft>
            </a:pPr>
            <a:r>
              <a:rPr lang="en-US" sz="1200" b="1" i="0">
                <a:effectLst/>
                <a:latin typeface="Fidelity Sans" panose="020B0503030202020204" pitchFamily="34" charset="0"/>
              </a:rPr>
              <a:t>Deductible: </a:t>
            </a:r>
            <a:r>
              <a:rPr lang="en-US" sz="1200" b="0" i="0">
                <a:effectLst/>
                <a:latin typeface="Fidelity Sans" panose="020B0503030202020204" pitchFamily="34" charset="0"/>
              </a:rPr>
              <a:t>The amount you pay for covered health care services before your insurance plan starts to pay. With a $2,000 deductible, for example, you pay the first $2,000 of covered services yourself.</a:t>
            </a:r>
          </a:p>
          <a:p>
            <a:pPr>
              <a:spcAft>
                <a:spcPts val="600"/>
              </a:spcAft>
            </a:pPr>
            <a:r>
              <a:rPr lang="en-US" sz="1200" b="1" i="0">
                <a:effectLst/>
                <a:latin typeface="Fidelity Sans" panose="020B0503030202020204" pitchFamily="34" charset="0"/>
              </a:rPr>
              <a:t>Flexible spending account (FSA): </a:t>
            </a:r>
            <a:r>
              <a:rPr lang="en-US" sz="1200" b="0" i="0">
                <a:effectLst/>
                <a:latin typeface="Fidelity Sans" panose="020B0503030202020204" pitchFamily="34" charset="0"/>
              </a:rPr>
              <a:t>An arrangement through your employer that lets you pay for many out-of-pocket medical expenses with tax-free dollars. Allowed expenses include insurance copayments and deductibles, qualified prescription drugs, insulin, and medical devices.</a:t>
            </a:r>
          </a:p>
          <a:p>
            <a:pPr>
              <a:spcAft>
                <a:spcPts val="600"/>
              </a:spcAft>
            </a:pPr>
            <a:r>
              <a:rPr lang="en-US" sz="1200" b="1" i="0">
                <a:effectLst/>
                <a:latin typeface="Fidelity Sans" panose="020B0503030202020204" pitchFamily="34" charset="0"/>
              </a:rPr>
              <a:t>Formulary: </a:t>
            </a:r>
            <a:r>
              <a:rPr lang="en-US" sz="1200" b="0" i="0">
                <a:effectLst/>
                <a:latin typeface="Fidelity Sans" panose="020B0503030202020204" pitchFamily="34" charset="0"/>
              </a:rPr>
              <a:t>A list of prescription drugs covered by a prescription drug plan or another insurance plan offering prescription drug benefits. Also called a drug list.</a:t>
            </a:r>
          </a:p>
          <a:p>
            <a:pPr>
              <a:spcAft>
                <a:spcPts val="600"/>
              </a:spcAft>
            </a:pPr>
            <a:r>
              <a:rPr lang="en-US" sz="1200" b="1" i="0">
                <a:effectLst/>
                <a:latin typeface="Fidelity Sans" panose="020B0503030202020204" pitchFamily="34" charset="0"/>
              </a:rPr>
              <a:t>Health savings account (HSA): </a:t>
            </a:r>
            <a:r>
              <a:rPr lang="en-US" sz="1200" b="0" i="0">
                <a:effectLst/>
                <a:latin typeface="Fidelity Sans" panose="020B0503030202020204" pitchFamily="34" charset="0"/>
              </a:rPr>
              <a:t>A type of savings account that lets you set aside money on a pretax basis to pay for qualified medical expenses. By using untaxed dollars in an HSA to pay for deductibles, copayments, coinsurance, and some other expenses, you may be able to lower your overall health care costs. HSA funds generally may not be used to pay premiums.</a:t>
            </a:r>
          </a:p>
          <a:p>
            <a:pPr>
              <a:spcAft>
                <a:spcPts val="600"/>
              </a:spcAft>
            </a:pPr>
            <a:r>
              <a:rPr lang="en-US" sz="1200" b="1" i="0">
                <a:effectLst/>
                <a:latin typeface="Fidelity Sans" panose="020B0503030202020204" pitchFamily="34" charset="0"/>
              </a:rPr>
              <a:t>In-network coinsurance</a:t>
            </a:r>
            <a:r>
              <a:rPr lang="en-US" sz="1200" b="0" i="0">
                <a:effectLst/>
                <a:latin typeface="Fidelity Sans" panose="020B0503030202020204" pitchFamily="34" charset="0"/>
              </a:rPr>
              <a:t>: The percent (for example, 20%) you pay of the allowed amount for covered health care services to providers who contract with your health insurance or plan. In-network coinsurance usually costs you less than out-of-network coinsurance.</a:t>
            </a:r>
          </a:p>
          <a:p>
            <a:pPr>
              <a:spcAft>
                <a:spcPts val="600"/>
              </a:spcAft>
            </a:pPr>
            <a:r>
              <a:rPr lang="en-US" sz="1200" b="1" i="0">
                <a:effectLst/>
                <a:latin typeface="Fidelity Sans" panose="020B0503030202020204" pitchFamily="34" charset="0"/>
              </a:rPr>
              <a:t>Network: </a:t>
            </a:r>
            <a:r>
              <a:rPr lang="en-US" sz="1200" b="0" i="0">
                <a:effectLst/>
                <a:latin typeface="Fidelity Sans" panose="020B0503030202020204" pitchFamily="34" charset="0"/>
              </a:rPr>
              <a:t>The facilities, providers, and suppliers your health insurer or plan has contracted with to provide health care services.</a:t>
            </a:r>
          </a:p>
        </p:txBody>
      </p:sp>
    </p:spTree>
    <p:extLst>
      <p:ext uri="{BB962C8B-B14F-4D97-AF65-F5344CB8AC3E}">
        <p14:creationId xmlns:p14="http://schemas.microsoft.com/office/powerpoint/2010/main" val="1281871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79EB-7CB1-4EEB-998D-7022A22C8330}"/>
              </a:ext>
            </a:extLst>
          </p:cNvPr>
          <p:cNvSpPr>
            <a:spLocks noGrp="1"/>
          </p:cNvSpPr>
          <p:nvPr>
            <p:ph type="title"/>
          </p:nvPr>
        </p:nvSpPr>
        <p:spPr/>
        <p:txBody>
          <a:bodyPr/>
          <a:lstStyle/>
          <a:p>
            <a:r>
              <a:rPr lang="en-US"/>
              <a:t>Health Care Glossary, continued </a:t>
            </a:r>
          </a:p>
        </p:txBody>
      </p:sp>
      <p:sp>
        <p:nvSpPr>
          <p:cNvPr id="3" name="Slide Number Placeholder 2">
            <a:extLst>
              <a:ext uri="{FF2B5EF4-FFF2-40B4-BE49-F238E27FC236}">
                <a16:creationId xmlns:a16="http://schemas.microsoft.com/office/drawing/2014/main" id="{CE514590-F4BE-4BA9-BBD3-FAE5AB743C09}"/>
              </a:ext>
            </a:extLst>
          </p:cNvPr>
          <p:cNvSpPr>
            <a:spLocks noGrp="1"/>
          </p:cNvSpPr>
          <p:nvPr>
            <p:ph type="sldNum" sz="quarter" idx="4"/>
          </p:nvPr>
        </p:nvSpPr>
        <p:spPr/>
        <p:txBody>
          <a:bodyPr/>
          <a:lstStyle/>
          <a:p>
            <a:fld id="{0C46E731-D52C-420E-B9A6-9FE86F5B321E}" type="slidenum">
              <a:rPr lang="en-US" smtClean="0"/>
              <a:pPr/>
              <a:t>36</a:t>
            </a:fld>
            <a:endParaRPr lang="en-US"/>
          </a:p>
        </p:txBody>
      </p:sp>
      <p:sp>
        <p:nvSpPr>
          <p:cNvPr id="12" name="TextBox 11">
            <a:extLst>
              <a:ext uri="{FF2B5EF4-FFF2-40B4-BE49-F238E27FC236}">
                <a16:creationId xmlns:a16="http://schemas.microsoft.com/office/drawing/2014/main" id="{BF8917B7-BB92-4265-93B6-8754B02967E0}"/>
              </a:ext>
            </a:extLst>
          </p:cNvPr>
          <p:cNvSpPr txBox="1"/>
          <p:nvPr/>
        </p:nvSpPr>
        <p:spPr>
          <a:xfrm>
            <a:off x="301625" y="715476"/>
            <a:ext cx="8496005" cy="3062377"/>
          </a:xfrm>
          <a:prstGeom prst="rect">
            <a:avLst/>
          </a:prstGeom>
          <a:noFill/>
        </p:spPr>
        <p:txBody>
          <a:bodyPr wrap="square">
            <a:spAutoFit/>
          </a:bodyPr>
          <a:lstStyle/>
          <a:p>
            <a:pPr>
              <a:spcAft>
                <a:spcPts val="600"/>
              </a:spcAft>
            </a:pPr>
            <a:r>
              <a:rPr lang="en-US" sz="1200" b="1" i="0">
                <a:effectLst/>
                <a:latin typeface="Fidelity Sans" panose="020B0503030202020204" pitchFamily="34" charset="0"/>
              </a:rPr>
              <a:t>Out-of-network coinsurance: </a:t>
            </a:r>
            <a:r>
              <a:rPr lang="en-US" sz="1200" b="0" i="0">
                <a:effectLst/>
                <a:latin typeface="Fidelity Sans" panose="020B0503030202020204" pitchFamily="34" charset="0"/>
              </a:rPr>
              <a:t>The percentage (for example, 40%) you pay of the allowed amount for covered health care services to providers who don’t contract with your health insurance or plan. Out-of-network coinsurance usually costs you more than in-network coinsurance.</a:t>
            </a:r>
          </a:p>
          <a:p>
            <a:pPr>
              <a:spcAft>
                <a:spcPts val="600"/>
              </a:spcAft>
            </a:pPr>
            <a:r>
              <a:rPr lang="en-US" sz="1200" b="1" i="0">
                <a:effectLst/>
                <a:latin typeface="Fidelity Sans" panose="020B0503030202020204" pitchFamily="34" charset="0"/>
              </a:rPr>
              <a:t>Out-of-pocket costs: </a:t>
            </a:r>
            <a:r>
              <a:rPr lang="en-US" sz="1200" b="0" i="0">
                <a:effectLst/>
                <a:latin typeface="Fidelity Sans" panose="020B0503030202020204" pitchFamily="34" charset="0"/>
              </a:rPr>
              <a:t>Your expenses for medical care that aren’t reimbursed by insurance. Out-of-pocket costs include deductibles, coinsurance, and copayments for covered services plus all costs for services that aren’t covered.</a:t>
            </a:r>
          </a:p>
          <a:p>
            <a:pPr>
              <a:spcAft>
                <a:spcPts val="600"/>
              </a:spcAft>
            </a:pPr>
            <a:r>
              <a:rPr lang="en-US" sz="1200" b="1" i="0">
                <a:effectLst/>
                <a:latin typeface="Fidelity Sans" panose="020B0503030202020204" pitchFamily="34" charset="0"/>
              </a:rPr>
              <a:t>Out-of-pocket maximum: </a:t>
            </a:r>
            <a:r>
              <a:rPr lang="en-US" sz="1200" b="0" i="0">
                <a:effectLst/>
                <a:latin typeface="Fidelity Sans" panose="020B0503030202020204" pitchFamily="34" charset="0"/>
              </a:rPr>
              <a:t>The most you have to pay for covered services in a plan year. After you spend this amount on deductibles, copayments, and coinsurance for in-network care and services, your health plan pays 100% of the costs of covered benefits.</a:t>
            </a:r>
          </a:p>
          <a:p>
            <a:pPr>
              <a:spcAft>
                <a:spcPts val="600"/>
              </a:spcAft>
            </a:pPr>
            <a:r>
              <a:rPr lang="en-US" sz="1200" b="1" i="0">
                <a:effectLst/>
                <a:latin typeface="Fidelity Sans" panose="020B0503030202020204" pitchFamily="34" charset="0"/>
              </a:rPr>
              <a:t>Premium: </a:t>
            </a:r>
            <a:r>
              <a:rPr lang="en-US" sz="1200" b="0" i="0">
                <a:effectLst/>
                <a:latin typeface="Fidelity Sans" panose="020B0503030202020204" pitchFamily="34" charset="0"/>
              </a:rPr>
              <a:t>The amount you pay for your health insurance every month. In addition to your premium, you usually have to pay other costs for your health care, including a deductible, copayments, and coinsurance. </a:t>
            </a:r>
          </a:p>
          <a:p>
            <a:pPr>
              <a:spcAft>
                <a:spcPts val="600"/>
              </a:spcAft>
            </a:pPr>
            <a:r>
              <a:rPr lang="en-US" sz="1200" b="1" i="0">
                <a:effectLst/>
                <a:latin typeface="Fidelity Sans" panose="020B0503030202020204" pitchFamily="34" charset="0"/>
              </a:rPr>
              <a:t>Preventive services: </a:t>
            </a:r>
            <a:r>
              <a:rPr lang="en-US" sz="1200" b="0" i="0">
                <a:effectLst/>
                <a:latin typeface="Fidelity Sans" panose="020B0503030202020204" pitchFamily="34" charset="0"/>
              </a:rPr>
              <a:t>Routine health care that includes screenings, checkups, and patient counseling to prevent illnesses, disease, or other health problems.</a:t>
            </a:r>
          </a:p>
          <a:p>
            <a:pPr>
              <a:spcAft>
                <a:spcPts val="600"/>
              </a:spcAft>
            </a:pPr>
            <a:r>
              <a:rPr lang="en-US" sz="1200" b="1" i="0">
                <a:effectLst/>
                <a:latin typeface="Fidelity Sans" panose="020B0503030202020204" pitchFamily="34" charset="0"/>
              </a:rPr>
              <a:t>Provider: </a:t>
            </a:r>
            <a:r>
              <a:rPr lang="en-US" sz="1200" b="0" i="0">
                <a:effectLst/>
                <a:latin typeface="Fidelity Sans" panose="020B0503030202020204" pitchFamily="34" charset="0"/>
              </a:rPr>
              <a:t>A physician (M.D. [medical doctor] or D.O. [doctor of osteopathic medicine]), nurse practitioner, clinical nurse specialist, or physician assistant, as allowed under state law, who provides a range of health care services.</a:t>
            </a:r>
            <a:endParaRPr lang="en-US" sz="1200">
              <a:latin typeface="Fidelity Sans" panose="020B0503030202020204" pitchFamily="34" charset="0"/>
            </a:endParaRPr>
          </a:p>
        </p:txBody>
      </p:sp>
      <p:sp>
        <p:nvSpPr>
          <p:cNvPr id="5" name="TextBox 4">
            <a:extLst>
              <a:ext uri="{FF2B5EF4-FFF2-40B4-BE49-F238E27FC236}">
                <a16:creationId xmlns:a16="http://schemas.microsoft.com/office/drawing/2014/main" id="{86BD192F-F91B-431E-B9EB-954CA2FDD102}"/>
              </a:ext>
            </a:extLst>
          </p:cNvPr>
          <p:cNvSpPr txBox="1"/>
          <p:nvPr/>
        </p:nvSpPr>
        <p:spPr>
          <a:xfrm>
            <a:off x="397232" y="4836867"/>
            <a:ext cx="8612953" cy="422664"/>
          </a:xfrm>
          <a:prstGeom prst="rect">
            <a:avLst/>
          </a:prstGeom>
          <a:noFill/>
        </p:spPr>
        <p:txBody>
          <a:bodyPr wrap="square" rtlCol="0">
            <a:noAutofit/>
          </a:bodyPr>
          <a:lstStyle/>
          <a:p>
            <a:r>
              <a:rPr lang="en-US" sz="700">
                <a:solidFill>
                  <a:schemeClr val="bg1">
                    <a:lumMod val="65000"/>
                  </a:schemeClr>
                </a:solidFill>
              </a:rPr>
              <a:t>Source:  “Glossary,” Healthcare.gov, https://www.healthcare.gov/glossary/.</a:t>
            </a:r>
          </a:p>
        </p:txBody>
      </p:sp>
    </p:spTree>
    <p:extLst>
      <p:ext uri="{BB962C8B-B14F-4D97-AF65-F5344CB8AC3E}">
        <p14:creationId xmlns:p14="http://schemas.microsoft.com/office/powerpoint/2010/main" val="3691472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4937F5-5024-4E05-B73B-EAA05469A942}"/>
              </a:ext>
            </a:extLst>
          </p:cNvPr>
          <p:cNvSpPr>
            <a:spLocks noGrp="1"/>
          </p:cNvSpPr>
          <p:nvPr>
            <p:ph type="title"/>
          </p:nvPr>
        </p:nvSpPr>
        <p:spPr/>
        <p:txBody>
          <a:bodyPr/>
          <a:lstStyle/>
          <a:p>
            <a:r>
              <a:rPr lang="en-US"/>
              <a:t>Important Information</a:t>
            </a:r>
          </a:p>
        </p:txBody>
      </p:sp>
      <p:sp>
        <p:nvSpPr>
          <p:cNvPr id="4" name="Slide Number Placeholder 3">
            <a:extLst>
              <a:ext uri="{FF2B5EF4-FFF2-40B4-BE49-F238E27FC236}">
                <a16:creationId xmlns:a16="http://schemas.microsoft.com/office/drawing/2014/main" id="{50904762-E1CE-46FF-A79E-55B18B1B7C1B}"/>
              </a:ext>
            </a:extLst>
          </p:cNvPr>
          <p:cNvSpPr>
            <a:spLocks noGrp="1"/>
          </p:cNvSpPr>
          <p:nvPr>
            <p:ph type="sldNum" sz="quarter" idx="4"/>
          </p:nvPr>
        </p:nvSpPr>
        <p:spPr/>
        <p:txBody>
          <a:bodyPr/>
          <a:lstStyle/>
          <a:p>
            <a:fld id="{0C46E731-D52C-420E-B9A6-9FE86F5B321E}" type="slidenum">
              <a:rPr lang="en-US" smtClean="0"/>
              <a:pPr/>
              <a:t>37</a:t>
            </a:fld>
            <a:endParaRPr lang="en-US"/>
          </a:p>
        </p:txBody>
      </p:sp>
      <p:sp>
        <p:nvSpPr>
          <p:cNvPr id="2" name="TextBox 1">
            <a:extLst>
              <a:ext uri="{FF2B5EF4-FFF2-40B4-BE49-F238E27FC236}">
                <a16:creationId xmlns:a16="http://schemas.microsoft.com/office/drawing/2014/main" id="{2BB3371F-22E8-4029-95CF-90C76137AC98}"/>
              </a:ext>
            </a:extLst>
          </p:cNvPr>
          <p:cNvSpPr txBox="1"/>
          <p:nvPr/>
        </p:nvSpPr>
        <p:spPr>
          <a:xfrm>
            <a:off x="295570" y="1029604"/>
            <a:ext cx="8523174" cy="3693272"/>
          </a:xfrm>
          <a:prstGeom prst="rect">
            <a:avLst/>
          </a:prstGeom>
          <a:noFill/>
        </p:spPr>
        <p:txBody>
          <a:bodyPr wrap="square" rtlCol="0">
            <a:noAutofit/>
          </a:bodyPr>
          <a:lstStyle/>
          <a:p>
            <a:pPr algn="l" rtl="0" fontAlgn="base">
              <a:spcAft>
                <a:spcPts val="1200"/>
              </a:spcAft>
            </a:pPr>
            <a:r>
              <a:rPr lang="en-US" sz="1200" b="1" i="0" u="none" strike="noStrike" dirty="0">
                <a:solidFill>
                  <a:schemeClr val="bg1">
                    <a:lumMod val="50000"/>
                  </a:schemeClr>
                </a:solidFill>
                <a:effectLst/>
              </a:rPr>
              <a:t>Investing involves risk, including risk of loss.</a:t>
            </a:r>
          </a:p>
          <a:p>
            <a:pPr algn="l" rtl="0" fontAlgn="base"/>
            <a:r>
              <a:rPr lang="en-US" sz="1200" b="0" i="0" u="none" strike="noStrike" dirty="0">
                <a:solidFill>
                  <a:schemeClr val="bg1">
                    <a:lumMod val="50000"/>
                  </a:schemeClr>
                </a:solidFill>
                <a:effectLst/>
              </a:rPr>
              <a:t>The information provided herein is general in nature. It is not intended, nor should it be construed, as legal or tax advice. Because the administration of an HSA is a taxpayer responsibility, you are strongly encouraged to consult your tax advisor before opening an HSA. You are also encouraged to review information available from the Internal Revenue Service (IRS) for taxpayers, which can be found on the IRS website at IRS.gov. You can find IRS Publication 969, Health Savings Accounts and Other Tax-Favored Health Plans, and IRS Publication 502, Medical and Dental Expenses, online, or you can call the IRS to request a copy of each at 800-829-3676. Consult an attorney or tax professional regarding your specific situation. Fidelity makes no warranties with regard to such information or results obtained by its use, and disclaims any liability arising out of your use of, or any tax position taken in reliance on, such information.</a:t>
            </a:r>
          </a:p>
          <a:p>
            <a:pPr algn="l" rtl="0" fontAlgn="base"/>
            <a:endParaRPr lang="en-US" sz="1200" b="0" i="0" u="none" strike="noStrike" dirty="0">
              <a:solidFill>
                <a:schemeClr val="bg1">
                  <a:lumMod val="50000"/>
                </a:schemeClr>
              </a:solidFill>
              <a:effectLst/>
            </a:endParaRPr>
          </a:p>
          <a:p>
            <a:pPr algn="l" rtl="0" fontAlgn="base"/>
            <a:r>
              <a:rPr lang="en-US" sz="1200" b="0" i="0" u="none" strike="noStrike" dirty="0">
                <a:solidFill>
                  <a:schemeClr val="bg1">
                    <a:lumMod val="50000"/>
                  </a:schemeClr>
                </a:solidFill>
                <a:effectLst/>
              </a:rPr>
              <a:t>Fidelity Brokerage Services LLC, Member NYSE, SIPC, 900 Salem Street, Smithfield, RI 02917</a:t>
            </a:r>
          </a:p>
          <a:p>
            <a:pPr algn="l" rtl="0" fontAlgn="base"/>
            <a:endParaRPr lang="en-US" sz="1200" b="0" i="0" u="none" strike="noStrike" dirty="0">
              <a:solidFill>
                <a:schemeClr val="bg1">
                  <a:lumMod val="50000"/>
                </a:schemeClr>
              </a:solidFill>
              <a:effectLst/>
            </a:endParaRPr>
          </a:p>
          <a:p>
            <a:pPr algn="l" rtl="0" fontAlgn="base"/>
            <a:r>
              <a:rPr lang="en-US" sz="1200" b="0" i="0" u="none" strike="noStrike" dirty="0">
                <a:solidFill>
                  <a:schemeClr val="bg1">
                    <a:lumMod val="50000"/>
                  </a:schemeClr>
                </a:solidFill>
                <a:effectLst/>
              </a:rPr>
              <a:t>© 2024 FMR LLC. All rights reserved.</a:t>
            </a:r>
            <a:r>
              <a:rPr lang="en-US" sz="1200" b="0" i="0" dirty="0">
                <a:solidFill>
                  <a:schemeClr val="bg1">
                    <a:lumMod val="50000"/>
                  </a:schemeClr>
                </a:solidFill>
                <a:effectLst/>
              </a:rPr>
              <a:t> </a:t>
            </a:r>
          </a:p>
          <a:p>
            <a:pPr fontAlgn="base"/>
            <a:endParaRPr lang="en-US" sz="1200" b="0" i="0" dirty="0">
              <a:solidFill>
                <a:srgbClr val="777777"/>
              </a:solidFill>
              <a:effectLst/>
            </a:endParaRPr>
          </a:p>
          <a:p>
            <a:pPr fontAlgn="base"/>
            <a:r>
              <a:rPr lang="en-US" sz="1200" b="0" i="0" dirty="0">
                <a:solidFill>
                  <a:srgbClr val="777777"/>
                </a:solidFill>
                <a:effectLst/>
              </a:rPr>
              <a:t>1036571.4.0</a:t>
            </a:r>
          </a:p>
          <a:p>
            <a:pPr algn="l" rtl="0" fontAlgn="base"/>
            <a:endParaRPr lang="en-US" sz="1200" b="0" i="0" dirty="0">
              <a:solidFill>
                <a:schemeClr val="bg1">
                  <a:lumMod val="50000"/>
                </a:schemeClr>
              </a:solidFill>
              <a:effectLst/>
            </a:endParaRPr>
          </a:p>
          <a:p>
            <a:pPr algn="l" rtl="0" fontAlgn="base"/>
            <a:r>
              <a:rPr lang="en-US" b="0" i="0" dirty="0">
                <a:solidFill>
                  <a:schemeClr val="bg1">
                    <a:lumMod val="50000"/>
                  </a:schemeClr>
                </a:solidFill>
                <a:effectLst/>
                <a:latin typeface="Fidelity Sans" panose="020B0503030202020204" pitchFamily="34" charset="0"/>
              </a:rPr>
              <a:t> </a:t>
            </a:r>
            <a:endParaRPr lang="en-US" sz="1400" b="0" i="0" dirty="0">
              <a:solidFill>
                <a:schemeClr val="bg1">
                  <a:lumMod val="50000"/>
                </a:schemeClr>
              </a:solidFill>
              <a:effectLst/>
              <a:latin typeface="Fidelity Sans" panose="020B0503030202020204" pitchFamily="34" charset="0"/>
            </a:endParaRPr>
          </a:p>
          <a:p>
            <a:endParaRPr lang="en-US" sz="1400" dirty="0">
              <a:solidFill>
                <a:schemeClr val="bg1">
                  <a:lumMod val="50000"/>
                </a:schemeClr>
              </a:solidFill>
            </a:endParaRPr>
          </a:p>
        </p:txBody>
      </p:sp>
    </p:spTree>
    <p:extLst>
      <p:ext uri="{BB962C8B-B14F-4D97-AF65-F5344CB8AC3E}">
        <p14:creationId xmlns:p14="http://schemas.microsoft.com/office/powerpoint/2010/main" val="20129021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asic Slide Master">
  <a:themeElements>
    <a:clrScheme name="Custom 7">
      <a:dk1>
        <a:srgbClr val="323E48"/>
      </a:dk1>
      <a:lt1>
        <a:srgbClr val="FFFFFF"/>
      </a:lt1>
      <a:dk2>
        <a:srgbClr val="00843D"/>
      </a:dk2>
      <a:lt2>
        <a:srgbClr val="509E2F"/>
      </a:lt2>
      <a:accent1>
        <a:srgbClr val="6CC24A"/>
      </a:accent1>
      <a:accent2>
        <a:srgbClr val="1C8DC1"/>
      </a:accent2>
      <a:accent3>
        <a:srgbClr val="005470"/>
      </a:accent3>
      <a:accent4>
        <a:srgbClr val="8FB6BB"/>
      </a:accent4>
      <a:accent5>
        <a:srgbClr val="738592"/>
      </a:accent5>
      <a:accent6>
        <a:srgbClr val="009383"/>
      </a:accent6>
      <a:hlink>
        <a:srgbClr val="0070C0"/>
      </a:hlink>
      <a:folHlink>
        <a:srgbClr val="7030A0"/>
      </a:folHlink>
    </a:clrScheme>
    <a:fontScheme name="Custom 1">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spPr>
      <a:bodyPr rtlCol="0" anchor="ctr"/>
      <a:lstStyle>
        <a:defPPr algn="ctr">
          <a:defRPr dirty="0">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400" dirty="0" smtClean="0"/>
        </a:defPPr>
      </a:lstStyle>
    </a:txDef>
  </a:objectDefaults>
  <a:extraClrSchemeLst/>
</a:theme>
</file>

<file path=ppt/theme/theme2.xml><?xml version="1.0" encoding="utf-8"?>
<a:theme xmlns:a="http://schemas.openxmlformats.org/drawingml/2006/main" name="Basic Slide Master">
  <a:themeElements>
    <a:clrScheme name="FCA COLORS">
      <a:dk1>
        <a:srgbClr val="323E48"/>
      </a:dk1>
      <a:lt1>
        <a:srgbClr val="FFFFFF"/>
      </a:lt1>
      <a:dk2>
        <a:srgbClr val="00843D"/>
      </a:dk2>
      <a:lt2>
        <a:srgbClr val="509E2F"/>
      </a:lt2>
      <a:accent1>
        <a:srgbClr val="6CC24A"/>
      </a:accent1>
      <a:accent2>
        <a:srgbClr val="1C8DC1"/>
      </a:accent2>
      <a:accent3>
        <a:srgbClr val="005470"/>
      </a:accent3>
      <a:accent4>
        <a:srgbClr val="8FB6BB"/>
      </a:accent4>
      <a:accent5>
        <a:srgbClr val="738592"/>
      </a:accent5>
      <a:accent6>
        <a:srgbClr val="009383"/>
      </a:accent6>
      <a:hlink>
        <a:srgbClr val="F89535"/>
      </a:hlink>
      <a:folHlink>
        <a:srgbClr val="C2CD23"/>
      </a:folHlink>
    </a:clrScheme>
    <a:fontScheme name="Custom 1">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spPr>
      <a:bodyPr rtlCol="0" anchor="ctr"/>
      <a:lstStyle>
        <a:defPPr algn="ctr">
          <a:defRPr dirty="0">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400" dirty="0" smtClean="0"/>
        </a:defPPr>
      </a:lstStyle>
    </a:txDef>
  </a:objectDefaults>
  <a:extraClrSchemeLst/>
</a:theme>
</file>

<file path=ppt/theme/theme3.xml><?xml version="1.0" encoding="utf-8"?>
<a:theme xmlns:a="http://schemas.openxmlformats.org/drawingml/2006/main" name="4_Basic Slide Master">
  <a:themeElements>
    <a:clrScheme name="FCA COLORS">
      <a:dk1>
        <a:srgbClr val="323E48"/>
      </a:dk1>
      <a:lt1>
        <a:srgbClr val="FFFFFF"/>
      </a:lt1>
      <a:dk2>
        <a:srgbClr val="00843D"/>
      </a:dk2>
      <a:lt2>
        <a:srgbClr val="509E2F"/>
      </a:lt2>
      <a:accent1>
        <a:srgbClr val="6CC24A"/>
      </a:accent1>
      <a:accent2>
        <a:srgbClr val="1C8DC1"/>
      </a:accent2>
      <a:accent3>
        <a:srgbClr val="005470"/>
      </a:accent3>
      <a:accent4>
        <a:srgbClr val="8FB6BB"/>
      </a:accent4>
      <a:accent5>
        <a:srgbClr val="738592"/>
      </a:accent5>
      <a:accent6>
        <a:srgbClr val="009383"/>
      </a:accent6>
      <a:hlink>
        <a:srgbClr val="F89535"/>
      </a:hlink>
      <a:folHlink>
        <a:srgbClr val="C2CD23"/>
      </a:folHlink>
    </a:clrScheme>
    <a:fontScheme name="Custom 1">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spPr>
      <a:bodyPr rtlCol="0" anchor="ctr"/>
      <a:lstStyle>
        <a:defPPr algn="ctr">
          <a:defRPr dirty="0">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400" dirty="0"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4284292B958A4BB5E6BCA327F6F91C" ma:contentTypeVersion="18" ma:contentTypeDescription="Create a new document." ma:contentTypeScope="" ma:versionID="58aca1e947519a3556126ee64ab77694">
  <xsd:schema xmlns:xsd="http://www.w3.org/2001/XMLSchema" xmlns:xs="http://www.w3.org/2001/XMLSchema" xmlns:p="http://schemas.microsoft.com/office/2006/metadata/properties" xmlns:ns2="990c73ef-87bb-4e2c-9afd-9b787c5147bb" xmlns:ns3="dd398678-1013-4176-b510-2fd7682e0fdc" targetNamespace="http://schemas.microsoft.com/office/2006/metadata/properties" ma:root="true" ma:fieldsID="850e633d81268bfb77ccce119cd19e09" ns2:_="" ns3:_="">
    <xsd:import namespace="990c73ef-87bb-4e2c-9afd-9b787c5147bb"/>
    <xsd:import namespace="dd398678-1013-4176-b510-2fd7682e0fd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0c73ef-87bb-4e2c-9afd-9b787c514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398678-1013-4176-b510-2fd7682e0fd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4cc2f07-8bf4-48c4-bdee-95d3215fe508}" ma:internalName="TaxCatchAll" ma:showField="CatchAllData" ma:web="dd398678-1013-4176-b510-2fd7682e0f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d398678-1013-4176-b510-2fd7682e0fdc">
      <UserInfo>
        <DisplayName>Mugford, Courtenay</DisplayName>
        <AccountId>13</AccountId>
        <AccountType/>
      </UserInfo>
      <UserInfo>
        <DisplayName>Hamel, Emily</DisplayName>
        <AccountId>39</AccountId>
        <AccountType/>
      </UserInfo>
      <UserInfo>
        <DisplayName>Isgur, Benjamin</DisplayName>
        <AccountId>15</AccountId>
        <AccountType/>
      </UserInfo>
    </SharedWithUsers>
    <TaxCatchAll xmlns="dd398678-1013-4176-b510-2fd7682e0fdc" xsi:nil="true"/>
    <lcf76f155ced4ddcb4097134ff3c332f xmlns="990c73ef-87bb-4e2c-9afd-9b787c5147b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CADEB2F-BB69-4765-A6D3-80325DCC33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0c73ef-87bb-4e2c-9afd-9b787c5147bb"/>
    <ds:schemaRef ds:uri="dd398678-1013-4176-b510-2fd7682e0f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1613E0-7466-42B0-9E5E-A97F53ACDEE6}">
  <ds:schemaRefs>
    <ds:schemaRef ds:uri="http://schemas.microsoft.com/sharepoint/v3/contenttype/forms"/>
  </ds:schemaRefs>
</ds:datastoreItem>
</file>

<file path=customXml/itemProps3.xml><?xml version="1.0" encoding="utf-8"?>
<ds:datastoreItem xmlns:ds="http://schemas.openxmlformats.org/officeDocument/2006/customXml" ds:itemID="{6D008B8E-111F-4976-ABC2-194898788A20}">
  <ds:schemaRefs>
    <ds:schemaRef ds:uri="http://schemas.microsoft.com/office/2006/metadata/properties"/>
    <ds:schemaRef ds:uri="http://purl.org/dc/terms/"/>
    <ds:schemaRef ds:uri="http://schemas.microsoft.com/office/2006/documentManagement/types"/>
    <ds:schemaRef ds:uri="dd398678-1013-4176-b510-2fd7682e0fdc"/>
    <ds:schemaRef ds:uri="http://schemas.openxmlformats.org/package/2006/metadata/core-properties"/>
    <ds:schemaRef ds:uri="http://purl.org/dc/elements/1.1/"/>
    <ds:schemaRef ds:uri="http://schemas.microsoft.com/office/infopath/2007/PartnerControls"/>
    <ds:schemaRef ds:uri="990c73ef-87bb-4e2c-9afd-9b787c5147b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TotalTime>
  <Words>4968</Words>
  <Application>Microsoft Office PowerPoint</Application>
  <PresentationFormat>On-screen Show (16:9)</PresentationFormat>
  <Paragraphs>380</Paragraphs>
  <Slides>37</Slides>
  <Notes>25</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37</vt:i4>
      </vt:variant>
    </vt:vector>
  </HeadingPairs>
  <TitlesOfParts>
    <vt:vector size="47" baseType="lpstr">
      <vt:lpstr>Arial</vt:lpstr>
      <vt:lpstr>Calibri</vt:lpstr>
      <vt:lpstr>Fidelity Sans</vt:lpstr>
      <vt:lpstr>KGUTPJ+FidelitySans-Regular</vt:lpstr>
      <vt:lpstr>PQHXHZ+FidelitySans-Bold</vt:lpstr>
      <vt:lpstr>Segoe UI</vt:lpstr>
      <vt:lpstr>Basic Slide Master</vt:lpstr>
      <vt:lpstr>Basic Slide Master</vt:lpstr>
      <vt:lpstr>4_Basic Slide Master</vt:lpstr>
      <vt:lpstr>think-cell Slide</vt:lpstr>
      <vt:lpstr>PowerPoint Presentation</vt:lpstr>
      <vt:lpstr>PowerPoint Presentation</vt:lpstr>
      <vt:lpstr>Key aspects of annual enrollment</vt:lpstr>
      <vt:lpstr>Health insurance plan</vt:lpstr>
      <vt:lpstr>Before annual enrollment begins, take the time to prepare for it</vt:lpstr>
      <vt:lpstr>Decision support can help you save on the cost of benefits</vt:lpstr>
      <vt:lpstr>Make sure you understand what’s covered by your plan so you can take advantage of your benefits</vt:lpstr>
      <vt:lpstr>Questions to consider as you assess your upcoming needs</vt:lpstr>
      <vt:lpstr>Determine which basic elements of a health plan are important to you so that you can compare your plan options</vt:lpstr>
      <vt:lpstr>Remember, support is available to you</vt:lpstr>
      <vt:lpstr>Health benefit accounts</vt:lpstr>
      <vt:lpstr>Health care can be expensive</vt:lpstr>
      <vt:lpstr>What health benefit accounts may be available to me to help pay for health care or health-related expenses?</vt:lpstr>
      <vt:lpstr>Although HSAs and health care FSAs can both  help you save on taxes, they have some key differences. What might they mean to you? </vt:lpstr>
      <vt:lpstr>How do I know if I’m eligible?</vt:lpstr>
      <vt:lpstr>What happens if I have money left over at the end of the year?</vt:lpstr>
      <vt:lpstr>What if I change jobs, lose my job, or retire?</vt:lpstr>
      <vt:lpstr>Can I invest my HSA funds?</vt:lpstr>
      <vt:lpstr>If available and you are eligible, consider if a health benefit account is right for you to help cover health expenses</vt:lpstr>
      <vt:lpstr>HSA contributions, investment gains, and withdrawals for qualified medical expenses all are tax-free.* </vt:lpstr>
      <vt:lpstr>Did you know?</vt:lpstr>
      <vt:lpstr>Dental and vision </vt:lpstr>
      <vt:lpstr>Adding dental and vision coverage may decrease your out-of-pocket spending for these services</vt:lpstr>
      <vt:lpstr>Disability insurance </vt:lpstr>
      <vt:lpstr>If you get sick or hurt and can’t work, one of the two types of disability insurance may help supplement your lost income</vt:lpstr>
      <vt:lpstr>Supplemental benefits </vt:lpstr>
      <vt:lpstr>With so many benefits available to you, it can be unclear how they all work together so you can get the best care at the lowest cost</vt:lpstr>
      <vt:lpstr>Make sure you’re aware of your benefit options so that you can stay on top of your health and well-being</vt:lpstr>
      <vt:lpstr>The first year in an HSA</vt:lpstr>
      <vt:lpstr>After weighing their options during annual enrollment, some people decide to switch from a traditional health plan to an HSA-eligible health plan. Here’s why.</vt:lpstr>
      <vt:lpstr>For example, let’s follow Susan’s first year in an HSA</vt:lpstr>
      <vt:lpstr>Here are a few resolutions to help make your first year in an HSA-eligible health plan successful</vt:lpstr>
      <vt:lpstr>Additional resources</vt:lpstr>
      <vt:lpstr>Annual Enrollment Checklist   </vt:lpstr>
      <vt:lpstr>Health Care Glossary </vt:lpstr>
      <vt:lpstr>Health Care Glossary, continued </vt:lpstr>
      <vt:lpstr>Important Information</vt:lpstr>
    </vt:vector>
  </TitlesOfParts>
  <Company>[Default]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thought Leadership strategy and Planning Playbook</dc:title>
  <dc:creator>Mugford, Courtenay</dc:creator>
  <cp:lastModifiedBy>Snyder, Makayla</cp:lastModifiedBy>
  <cp:revision>3</cp:revision>
  <cp:lastPrinted>2015-02-02T16:31:04Z</cp:lastPrinted>
  <dcterms:created xsi:type="dcterms:W3CDTF">2015-01-15T16:51:51Z</dcterms:created>
  <dcterms:modified xsi:type="dcterms:W3CDTF">2024-07-24T13:29:11Z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a641857</vt:lpwstr>
  </property>
  <property fmtid="{D5CDD505-2E9C-101B-9397-08002B2CF9AE}" pid="3" name="Jive_VersionGuid">
    <vt:lpwstr>3d3a3536-fc28-461d-82bd-3322c764096d</vt:lpwstr>
  </property>
  <property fmtid="{D5CDD505-2E9C-101B-9397-08002B2CF9AE}" pid="4" name="Offisync_UniqueId">
    <vt:lpwstr>893309</vt:lpwstr>
  </property>
  <property fmtid="{D5CDD505-2E9C-101B-9397-08002B2CF9AE}" pid="5" name="Offisync_ServerID">
    <vt:lpwstr>b66ae4db-2d31-4d69-9e9c-43dcde94714b</vt:lpwstr>
  </property>
  <property fmtid="{D5CDD505-2E9C-101B-9397-08002B2CF9AE}" pid="6" name="Offisync_UpdateToken">
    <vt:lpwstr>3</vt:lpwstr>
  </property>
  <property fmtid="{D5CDD505-2E9C-101B-9397-08002B2CF9AE}" pid="7" name="Offisync_ProviderInitializationData">
    <vt:lpwstr>https://ribbit.fmr.com</vt:lpwstr>
  </property>
  <property fmtid="{D5CDD505-2E9C-101B-9397-08002B2CF9AE}" pid="8" name="ContentTypeId">
    <vt:lpwstr>0x010100954284292B958A4BB5E6BCA327F6F91C</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y fmtid="{D5CDD505-2E9C-101B-9397-08002B2CF9AE}" pid="13" name="MSIP_Label_031e874c-a24d-4c24-87f6-b6d613f5442b_Enabled">
    <vt:lpwstr>true</vt:lpwstr>
  </property>
  <property fmtid="{D5CDD505-2E9C-101B-9397-08002B2CF9AE}" pid="14" name="MSIP_Label_031e874c-a24d-4c24-87f6-b6d613f5442b_SetDate">
    <vt:lpwstr>2024-07-10T19:32:25Z</vt:lpwstr>
  </property>
  <property fmtid="{D5CDD505-2E9C-101B-9397-08002B2CF9AE}" pid="15" name="MSIP_Label_031e874c-a24d-4c24-87f6-b6d613f5442b_Method">
    <vt:lpwstr>Privileged</vt:lpwstr>
  </property>
  <property fmtid="{D5CDD505-2E9C-101B-9397-08002B2CF9AE}" pid="16" name="MSIP_Label_031e874c-a24d-4c24-87f6-b6d613f5442b_Name">
    <vt:lpwstr>Non-Business</vt:lpwstr>
  </property>
  <property fmtid="{D5CDD505-2E9C-101B-9397-08002B2CF9AE}" pid="17" name="MSIP_Label_031e874c-a24d-4c24-87f6-b6d613f5442b_SiteId">
    <vt:lpwstr>7521acbc-a68c-41e5-a975-1cf83066dd19</vt:lpwstr>
  </property>
  <property fmtid="{D5CDD505-2E9C-101B-9397-08002B2CF9AE}" pid="18" name="MSIP_Label_031e874c-a24d-4c24-87f6-b6d613f5442b_ActionId">
    <vt:lpwstr>b8adda45-d6e5-42cb-a476-44f058675160</vt:lpwstr>
  </property>
  <property fmtid="{D5CDD505-2E9C-101B-9397-08002B2CF9AE}" pid="19" name="MSIP_Label_031e874c-a24d-4c24-87f6-b6d613f5442b_ContentBits">
    <vt:lpwstr>0</vt:lpwstr>
  </property>
</Properties>
</file>