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20104100" cy="11309350"/>
  <p:notesSz cx="20104100" cy="11309350"/>
  <p:embeddedFontLst>
    <p:embeddedFont>
      <p:font typeface="Fidelity Sans 2.0" panose="020B0604020202020204" charset="0"/>
      <p:regular r:id="rId6"/>
      <p:bold r:id="rId7"/>
      <p:italic r:id="rId8"/>
      <p:boldItalic r:id="rId9"/>
    </p:embeddedFont>
    <p:embeddedFont>
      <p:font typeface="Fidelity Slab " panose="020B0604020202020204" charset="0"/>
      <p:regular r:id="rId10"/>
      <p:bold r:id="rId11"/>
      <p:italic r:id="rId12"/>
      <p:bold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41B11-9A84-46C3-810A-D9E2BF7C8C73}" v="1" dt="2024-12-16T20:06:39.0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88"/>
    <p:restoredTop sz="94691"/>
  </p:normalViewPr>
  <p:slideViewPr>
    <p:cSldViewPr>
      <p:cViewPr varScale="1">
        <p:scale>
          <a:sx n="63" d="100"/>
          <a:sy n="63" d="100"/>
        </p:scale>
        <p:origin x="72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0">
                <a:solidFill>
                  <a:srgbClr val="231F20"/>
                </a:solidFill>
                <a:latin typeface="Fidelity Sans 2.0"/>
                <a:cs typeface="Fidelity Sans 2.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0">
                <a:solidFill>
                  <a:srgbClr val="231F20"/>
                </a:solidFill>
                <a:latin typeface="Fidelity Sans 2.0"/>
                <a:cs typeface="Fidelity Sans 2.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0">
                <a:solidFill>
                  <a:srgbClr val="231F20"/>
                </a:solidFill>
                <a:latin typeface="Fidelity Sans 2.0"/>
                <a:cs typeface="Fidelity Sans 2.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0">
                <a:solidFill>
                  <a:srgbClr val="231F20"/>
                </a:solidFill>
                <a:latin typeface="Fidelity Sans 2.0"/>
                <a:cs typeface="Fidelity Sans 2.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3473" y="2995927"/>
            <a:ext cx="6730365" cy="2715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0">
                <a:solidFill>
                  <a:srgbClr val="231F20"/>
                </a:solidFill>
                <a:latin typeface="Fidelity Sans 2.0"/>
                <a:cs typeface="Fidelity Sans 2.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lage of people in different poses&#10;&#10;Description automatically generated">
            <a:extLst>
              <a:ext uri="{FF2B5EF4-FFF2-40B4-BE49-F238E27FC236}">
                <a16:creationId xmlns:a16="http://schemas.microsoft.com/office/drawing/2014/main" id="{2BD9A55C-51A6-E7AD-54EF-DE4748886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"/>
            <a:ext cx="20104810" cy="11308953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/>
              <a:t>JOIN</a:t>
            </a:r>
            <a:r>
              <a:rPr spc="-50" dirty="0"/>
              <a:t> </a:t>
            </a:r>
            <a:r>
              <a:rPr dirty="0"/>
              <a:t>OUR</a:t>
            </a:r>
            <a:r>
              <a:rPr spc="-45" dirty="0"/>
              <a:t> </a:t>
            </a:r>
            <a:r>
              <a:rPr dirty="0"/>
              <a:t>VIRTUAL</a:t>
            </a:r>
            <a:r>
              <a:rPr spc="-50" dirty="0"/>
              <a:t> </a:t>
            </a:r>
            <a:r>
              <a:rPr spc="-65" dirty="0"/>
              <a:t>WATCH</a:t>
            </a:r>
            <a:r>
              <a:rPr spc="-45" dirty="0"/>
              <a:t> </a:t>
            </a:r>
            <a:r>
              <a:rPr spc="-10" dirty="0"/>
              <a:t>PARTY</a:t>
            </a:r>
          </a:p>
          <a:p>
            <a:pPr marL="12700" marR="5080">
              <a:lnSpc>
                <a:spcPts val="5880"/>
              </a:lnSpc>
              <a:spcBef>
                <a:spcPts val="625"/>
              </a:spcBef>
            </a:pP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Make</a:t>
            </a:r>
            <a:r>
              <a:rPr sz="5000" b="0" spc="-125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the</a:t>
            </a:r>
            <a:r>
              <a:rPr sz="5000" b="0" spc="-125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most</a:t>
            </a:r>
            <a:r>
              <a:rPr sz="5000" b="0" spc="-120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of</a:t>
            </a:r>
            <a:r>
              <a:rPr sz="5000" b="0" spc="-125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spc="-20" dirty="0">
                <a:solidFill>
                  <a:srgbClr val="368627"/>
                </a:solidFill>
                <a:latin typeface="Fidelity Slab "/>
                <a:cs typeface="Fidelity Slab "/>
              </a:rPr>
              <a:t>your </a:t>
            </a: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money</a:t>
            </a:r>
            <a:r>
              <a:rPr sz="5000" b="0" spc="-200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and</a:t>
            </a:r>
            <a:r>
              <a:rPr sz="5000" b="0" spc="-200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spc="-20" dirty="0">
                <a:solidFill>
                  <a:srgbClr val="368627"/>
                </a:solidFill>
                <a:latin typeface="Fidelity Slab "/>
                <a:cs typeface="Fidelity Slab "/>
              </a:rPr>
              <a:t>create</a:t>
            </a:r>
            <a:r>
              <a:rPr sz="5000" b="0" spc="-200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spc="-50" dirty="0">
                <a:solidFill>
                  <a:srgbClr val="368627"/>
                </a:solidFill>
                <a:latin typeface="Fidelity Slab "/>
                <a:cs typeface="Fidelity Slab "/>
              </a:rPr>
              <a:t>a </a:t>
            </a:r>
            <a:r>
              <a:rPr sz="5000" b="0" dirty="0">
                <a:solidFill>
                  <a:srgbClr val="368627"/>
                </a:solidFill>
                <a:latin typeface="Fidelity Slab "/>
                <a:cs typeface="Fidelity Slab "/>
              </a:rPr>
              <a:t>financial</a:t>
            </a:r>
            <a:r>
              <a:rPr sz="5000" b="0" spc="-5" dirty="0">
                <a:solidFill>
                  <a:srgbClr val="368627"/>
                </a:solidFill>
                <a:latin typeface="Fidelity Slab "/>
                <a:cs typeface="Fidelity Slab "/>
              </a:rPr>
              <a:t> </a:t>
            </a:r>
            <a:r>
              <a:rPr sz="5000" b="0" spc="-10" dirty="0">
                <a:solidFill>
                  <a:srgbClr val="368627"/>
                </a:solidFill>
                <a:latin typeface="Fidelity Slab "/>
                <a:cs typeface="Fidelity Slab "/>
              </a:rPr>
              <a:t>legacy</a:t>
            </a:r>
            <a:endParaRPr sz="5000" dirty="0">
              <a:latin typeface="Fidelity Slab "/>
              <a:cs typeface="Fidelity Slab 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4863" y="6113503"/>
            <a:ext cx="5433060" cy="355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5545">
              <a:lnSpc>
                <a:spcPct val="100400"/>
              </a:lnSpc>
              <a:spcBef>
                <a:spcPts val="100"/>
              </a:spcBef>
            </a:pPr>
            <a:r>
              <a:rPr sz="2250" b="1" spc="-20" dirty="0">
                <a:solidFill>
                  <a:srgbClr val="231F20"/>
                </a:solidFill>
                <a:latin typeface="Fidelity Sans 2.0"/>
                <a:cs typeface="Fidelity Sans 2.0"/>
              </a:rPr>
              <a:t>Wednesday,</a:t>
            </a:r>
            <a:r>
              <a:rPr sz="2250" b="1" spc="-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b="1" dirty="0">
                <a:solidFill>
                  <a:srgbClr val="231F20"/>
                </a:solidFill>
                <a:latin typeface="Fidelity Sans 2.0"/>
                <a:cs typeface="Fidelity Sans 2.0"/>
              </a:rPr>
              <a:t>February</a:t>
            </a:r>
            <a:r>
              <a:rPr sz="2250" b="1" spc="-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b="1" dirty="0">
                <a:solidFill>
                  <a:srgbClr val="231F20"/>
                </a:solidFill>
                <a:latin typeface="Fidelity Sans 2.0"/>
                <a:cs typeface="Fidelity Sans 2.0"/>
              </a:rPr>
              <a:t>12,</a:t>
            </a:r>
            <a:r>
              <a:rPr sz="2250" b="1" spc="-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b="1" spc="-20" dirty="0">
                <a:solidFill>
                  <a:srgbClr val="231F20"/>
                </a:solidFill>
                <a:latin typeface="Fidelity Sans 2.0"/>
                <a:cs typeface="Fidelity Sans 2.0"/>
              </a:rPr>
              <a:t>2025 </a:t>
            </a:r>
            <a:r>
              <a:rPr sz="2250" b="1" dirty="0">
                <a:solidFill>
                  <a:srgbClr val="231F20"/>
                </a:solidFill>
                <a:latin typeface="Fidelity Sans 2.0"/>
                <a:cs typeface="Fidelity Sans 2.0"/>
              </a:rPr>
              <a:t>2</a:t>
            </a:r>
            <a:r>
              <a:rPr sz="2250" b="1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b="1" dirty="0">
                <a:solidFill>
                  <a:srgbClr val="231F20"/>
                </a:solidFill>
                <a:latin typeface="Fidelity Sans 2.0"/>
                <a:cs typeface="Fidelity Sans 2.0"/>
              </a:rPr>
              <a:t>p.m.–3</a:t>
            </a:r>
            <a:r>
              <a:rPr sz="2250" b="1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b="1" dirty="0">
                <a:solidFill>
                  <a:srgbClr val="231F20"/>
                </a:solidFill>
                <a:latin typeface="Fidelity Sans 2.0"/>
                <a:cs typeface="Fidelity Sans 2.0"/>
              </a:rPr>
              <a:t>p.m.</a:t>
            </a:r>
            <a:r>
              <a:rPr sz="2250" b="1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b="1" spc="-25" dirty="0">
                <a:solidFill>
                  <a:srgbClr val="231F20"/>
                </a:solidFill>
                <a:latin typeface="Fidelity Sans 2.0"/>
                <a:cs typeface="Fidelity Sans 2.0"/>
              </a:rPr>
              <a:t>ET</a:t>
            </a:r>
            <a:endParaRPr sz="2250">
              <a:latin typeface="Fidelity Sans 2.0"/>
              <a:cs typeface="Fidelity Sans 2.0"/>
            </a:endParaRPr>
          </a:p>
          <a:p>
            <a:pPr marL="12700" marR="5080">
              <a:lnSpc>
                <a:spcPct val="100400"/>
              </a:lnSpc>
              <a:spcBef>
                <a:spcPts val="1635"/>
              </a:spcBef>
            </a:pP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Fidelity</a:t>
            </a:r>
            <a:r>
              <a:rPr sz="22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pros</a:t>
            </a:r>
            <a:r>
              <a:rPr sz="2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will</a:t>
            </a:r>
            <a:r>
              <a:rPr sz="2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share</a:t>
            </a:r>
            <a:r>
              <a:rPr sz="2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insights</a:t>
            </a:r>
            <a:r>
              <a:rPr sz="2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and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resources</a:t>
            </a:r>
            <a:r>
              <a:rPr sz="2250" spc="-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to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help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you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take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your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money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to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the</a:t>
            </a:r>
            <a:r>
              <a:rPr sz="22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next </a:t>
            </a:r>
            <a:r>
              <a:rPr sz="2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level—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as</a:t>
            </a:r>
            <a:r>
              <a:rPr sz="2250" spc="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seen</a:t>
            </a:r>
            <a:r>
              <a:rPr sz="2250" spc="-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in</a:t>
            </a:r>
            <a:r>
              <a:rPr sz="2250" spc="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our </a:t>
            </a:r>
            <a:r>
              <a:rPr sz="22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mainstage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panel</a:t>
            </a:r>
            <a:r>
              <a:rPr sz="225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discussion</a:t>
            </a:r>
            <a:r>
              <a:rPr sz="2250" spc="-1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at</a:t>
            </a:r>
            <a:r>
              <a:rPr sz="2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Invest</a:t>
            </a:r>
            <a:r>
              <a:rPr sz="2250" spc="-1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dirty="0">
                <a:solidFill>
                  <a:srgbClr val="231F20"/>
                </a:solidFill>
                <a:latin typeface="Fidelity Sans 2.0"/>
                <a:cs typeface="Fidelity Sans 2.0"/>
              </a:rPr>
              <a:t>Fest</a:t>
            </a:r>
            <a:r>
              <a:rPr sz="2250" spc="-1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2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2024.</a:t>
            </a:r>
            <a:endParaRPr sz="2250">
              <a:latin typeface="Fidelity Sans 2.0"/>
              <a:cs typeface="Fidelity Sans 2.0"/>
            </a:endParaRPr>
          </a:p>
          <a:p>
            <a:pPr marL="12700" marR="1937385">
              <a:lnSpc>
                <a:spcPct val="102499"/>
              </a:lnSpc>
              <a:spcBef>
                <a:spcPts val="1585"/>
              </a:spcBef>
            </a:pPr>
            <a:r>
              <a:rPr sz="2250" b="1" dirty="0">
                <a:solidFill>
                  <a:srgbClr val="368627"/>
                </a:solidFill>
                <a:latin typeface="Fidelity Sans 2.0"/>
                <a:cs typeface="Fidelity Sans 2.0"/>
              </a:rPr>
              <a:t>Scan QR code or </a:t>
            </a:r>
            <a:r>
              <a:rPr sz="2250" b="1" spc="-10" dirty="0">
                <a:solidFill>
                  <a:srgbClr val="368627"/>
                </a:solidFill>
                <a:latin typeface="Fidelity Sans 2.0"/>
                <a:cs typeface="Fidelity Sans 2.0"/>
              </a:rPr>
              <a:t>visit Fidelity.com/BlackLegacy </a:t>
            </a:r>
            <a:r>
              <a:rPr sz="2250" b="1" dirty="0">
                <a:solidFill>
                  <a:srgbClr val="368627"/>
                </a:solidFill>
                <a:latin typeface="Fidelity Sans 2.0"/>
                <a:cs typeface="Fidelity Sans 2.0"/>
              </a:rPr>
              <a:t>to</a:t>
            </a:r>
            <a:r>
              <a:rPr sz="2250" b="1" spc="-10" dirty="0">
                <a:solidFill>
                  <a:srgbClr val="368627"/>
                </a:solidFill>
                <a:latin typeface="Fidelity Sans 2.0"/>
                <a:cs typeface="Fidelity Sans 2.0"/>
              </a:rPr>
              <a:t> </a:t>
            </a:r>
            <a:r>
              <a:rPr sz="2250" b="1" spc="-20" dirty="0">
                <a:solidFill>
                  <a:srgbClr val="368627"/>
                </a:solidFill>
                <a:latin typeface="Fidelity Sans 2.0"/>
                <a:cs typeface="Fidelity Sans 2.0"/>
              </a:rPr>
              <a:t>RSVP</a:t>
            </a:r>
            <a:endParaRPr sz="2250">
              <a:latin typeface="Fidelity Sans 2.0"/>
              <a:cs typeface="Fidelity Sans 2.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3473" y="10089119"/>
            <a:ext cx="6363970" cy="951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b="1" dirty="0">
                <a:solidFill>
                  <a:srgbClr val="231F20"/>
                </a:solidFill>
                <a:latin typeface="Fidelity Sans 2.0"/>
                <a:cs typeface="Fidelity Sans 2.0"/>
              </a:rPr>
              <a:t>Investing</a:t>
            </a:r>
            <a:r>
              <a:rPr sz="1150" b="1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b="1" dirty="0">
                <a:solidFill>
                  <a:srgbClr val="231F20"/>
                </a:solidFill>
                <a:latin typeface="Fidelity Sans 2.0"/>
                <a:cs typeface="Fidelity Sans 2.0"/>
              </a:rPr>
              <a:t>involves</a:t>
            </a:r>
            <a:r>
              <a:rPr sz="1150" b="1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b="1" dirty="0">
                <a:solidFill>
                  <a:srgbClr val="231F20"/>
                </a:solidFill>
                <a:latin typeface="Fidelity Sans 2.0"/>
                <a:cs typeface="Fidelity Sans 2.0"/>
              </a:rPr>
              <a:t>risk,</a:t>
            </a:r>
            <a:r>
              <a:rPr sz="1150" b="1" spc="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b="1" dirty="0">
                <a:solidFill>
                  <a:srgbClr val="231F20"/>
                </a:solidFill>
                <a:latin typeface="Fidelity Sans 2.0"/>
                <a:cs typeface="Fidelity Sans 2.0"/>
              </a:rPr>
              <a:t>including</a:t>
            </a:r>
            <a:r>
              <a:rPr sz="1150" b="1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b="1" dirty="0">
                <a:solidFill>
                  <a:srgbClr val="231F20"/>
                </a:solidFill>
                <a:latin typeface="Fidelity Sans 2.0"/>
                <a:cs typeface="Fidelity Sans 2.0"/>
              </a:rPr>
              <a:t>risk</a:t>
            </a:r>
            <a:r>
              <a:rPr sz="1150" b="1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b="1" dirty="0">
                <a:solidFill>
                  <a:srgbClr val="231F20"/>
                </a:solidFill>
                <a:latin typeface="Fidelity Sans 2.0"/>
                <a:cs typeface="Fidelity Sans 2.0"/>
              </a:rPr>
              <a:t>of</a:t>
            </a:r>
            <a:r>
              <a:rPr sz="1150" b="1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b="1" spc="-10" dirty="0">
                <a:solidFill>
                  <a:srgbClr val="231F20"/>
                </a:solidFill>
                <a:latin typeface="Fidelity Sans 2.0"/>
                <a:cs typeface="Fidelity Sans 2.0"/>
              </a:rPr>
              <a:t>loss.</a:t>
            </a:r>
            <a:endParaRPr sz="1150">
              <a:latin typeface="Fidelity Sans 2.0"/>
              <a:cs typeface="Fidelity Sans 2.0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The</a:t>
            </a:r>
            <a:r>
              <a:rPr sz="1150" spc="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Fidelity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Investments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logo</a:t>
            </a:r>
            <a:r>
              <a:rPr sz="1150" spc="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is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a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registered</a:t>
            </a:r>
            <a:r>
              <a:rPr sz="1150" spc="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service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mark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of</a:t>
            </a:r>
            <a:r>
              <a:rPr sz="1150" spc="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FMR</a:t>
            </a:r>
            <a:r>
              <a:rPr sz="1150" spc="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LLC.</a:t>
            </a:r>
            <a:endParaRPr sz="1150">
              <a:latin typeface="Fidelity Sans 2.0"/>
              <a:cs typeface="Fidelity Sans 2.0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Fidelity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Brokerage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Services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LLC,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Member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NYSE,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SIPC,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900</a:t>
            </a:r>
            <a:r>
              <a:rPr sz="1150" spc="5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Salem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Street,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Smithfield,</a:t>
            </a:r>
            <a:r>
              <a:rPr sz="1150" spc="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RI</a:t>
            </a:r>
            <a:r>
              <a:rPr sz="1150" spc="38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02917</a:t>
            </a:r>
            <a:endParaRPr sz="1150">
              <a:latin typeface="Fidelity Sans 2.0"/>
              <a:cs typeface="Fidelity Sans 2.0"/>
            </a:endParaRPr>
          </a:p>
          <a:p>
            <a:pPr marL="12700" marR="3845560">
              <a:lnSpc>
                <a:spcPct val="106500"/>
              </a:lnSpc>
            </a:pP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©</a:t>
            </a:r>
            <a:r>
              <a:rPr sz="1150" spc="3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2025</a:t>
            </a:r>
            <a:r>
              <a:rPr sz="1150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FMR</a:t>
            </a:r>
            <a:r>
              <a:rPr sz="1150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LLC.</a:t>
            </a:r>
            <a:r>
              <a:rPr sz="1150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All</a:t>
            </a:r>
            <a:r>
              <a:rPr sz="1150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.0"/>
                <a:cs typeface="Fidelity Sans 2.0"/>
              </a:rPr>
              <a:t>rights</a:t>
            </a:r>
            <a:r>
              <a:rPr sz="1150" spc="3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reserved. 1181863.1.0</a:t>
            </a:r>
            <a:endParaRPr sz="1150">
              <a:latin typeface="Fidelity Sans 2.0"/>
              <a:cs typeface="Fidelity Sans 2.0"/>
            </a:endParaRP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C8B4448-8E9A-6790-CF78-3B5C9E0BB2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6018218"/>
            <a:ext cx="2715896" cy="27158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4" ma:contentTypeDescription="Create a new document." ma:contentTypeScope="" ma:versionID="3bce5825536fc23a4c4bbbdab068f08c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8922c1a7172e9d15aacc43f3cb8fbeb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DBA40B-5AC3-439E-9263-23550D2406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E52397-0FB7-423B-8B25-801FF85D3E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DE1239-0FA6-4269-B8CA-35241A9F92DF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bb850246-5731-4482-8479-e4d01515f4ee"/>
    <ds:schemaRef ds:uri="http://purl.org/dc/dcmitype/"/>
    <ds:schemaRef ds:uri="2955ebd9-34e0-49f4-8eac-5f2848c7837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125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Slab </vt:lpstr>
      <vt:lpstr>Fidelity Sans 2.0</vt:lpstr>
      <vt:lpstr>Office Theme</vt:lpstr>
      <vt:lpstr>JOIN OUR VIRTUAL WATCH PARTY Make the most of your money and create a financial legacy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 OUR VIRTUAL WATCH PARTY Make the most of your money and create a financial legacy</dc:title>
  <dc:creator>McDowell, Brooke</dc:creator>
  <cp:lastModifiedBy>Bradley, Elayna</cp:lastModifiedBy>
  <cp:revision>2</cp:revision>
  <dcterms:created xsi:type="dcterms:W3CDTF">2024-12-12T17:18:00Z</dcterms:created>
  <dcterms:modified xsi:type="dcterms:W3CDTF">2024-12-23T15:00:45Z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2024-12-12T00:00:00Z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2024-12-12T00:00:00Z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0x010100C96BF498541A2F48A5753F7F6C7052A7</vt:lpwstr>
  </property>
  <property fmtid="{D5CDD505-2E9C-101B-9397-08002B2CF9AE}" pid="7" name="MediaServiceImageTags">
    <vt:lpwstr/>
  </property>
</Properties>
</file>