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
  </p:notesMasterIdLst>
  <p:sldIdLst>
    <p:sldId id="256" r:id="rId5"/>
  </p:sldIdLst>
  <p:sldSz cx="14630400" cy="8229600"/>
  <p:notesSz cx="14630400" cy="82296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ECB155-3D20-4F58-39B1-CF264BFF7645}" name="Pantano, Hannah" initials="HP" userId="S::a717286@fmr.com::d6e27332-f15c-449c-bed0-c54a4aef15e3" providerId="AD"/>
  <p188:author id="{BB1DE7C3-C16A-3A95-5C45-5ABC7FE14550}" name="Gasdia, Sara" initials="SG" userId="S::a729260@dsdom1.dsroot.fmr.com::1f44c361-c9f3-4c93-846c-9300a472a6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679C76-5E30-AA48-9D0F-CB9EBE89496D}" v="1" dt="2025-08-21T15:56:54.60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5"/>
    <p:restoredTop sz="94626"/>
  </p:normalViewPr>
  <p:slideViewPr>
    <p:cSldViewPr>
      <p:cViewPr varScale="1">
        <p:scale>
          <a:sx n="73" d="100"/>
          <a:sy n="73" d="100"/>
        </p:scale>
        <p:origin x="78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286750" y="0"/>
            <a:ext cx="6340475" cy="412750"/>
          </a:xfrm>
          <a:prstGeom prst="rect">
            <a:avLst/>
          </a:prstGeom>
        </p:spPr>
        <p:txBody>
          <a:bodyPr vert="horz" lIns="91440" tIns="45720" rIns="91440" bIns="45720" rtlCol="0"/>
          <a:lstStyle>
            <a:lvl1pPr algn="r">
              <a:defRPr sz="1200"/>
            </a:lvl1pPr>
          </a:lstStyle>
          <a:p>
            <a:fld id="{2C5B1798-8E6A-2F45-9826-B8C921397073}" type="datetimeFigureOut">
              <a:rPr lang="en-US" smtClean="0"/>
              <a:t>08/23/2025</a:t>
            </a:fld>
            <a:endParaRPr lang="en-US"/>
          </a:p>
        </p:txBody>
      </p:sp>
      <p:sp>
        <p:nvSpPr>
          <p:cNvPr id="4" name="Slide Image Placeholder 3"/>
          <p:cNvSpPr>
            <a:spLocks noGrp="1" noRot="1" noChangeAspect="1"/>
          </p:cNvSpPr>
          <p:nvPr>
            <p:ph type="sldImg" idx="2"/>
          </p:nvPr>
        </p:nvSpPr>
        <p:spPr>
          <a:xfrm>
            <a:off x="4845050" y="1028700"/>
            <a:ext cx="4940300" cy="2778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63675" y="3960813"/>
            <a:ext cx="11703050" cy="32400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286750" y="7816850"/>
            <a:ext cx="6340475" cy="412750"/>
          </a:xfrm>
          <a:prstGeom prst="rect">
            <a:avLst/>
          </a:prstGeom>
        </p:spPr>
        <p:txBody>
          <a:bodyPr vert="horz" lIns="91440" tIns="45720" rIns="91440" bIns="45720" rtlCol="0" anchor="b"/>
          <a:lstStyle>
            <a:lvl1pPr algn="r">
              <a:defRPr sz="1200"/>
            </a:lvl1pPr>
          </a:lstStyle>
          <a:p>
            <a:fld id="{D0AA7274-9E3E-3A42-9C87-CC5F0203E53E}" type="slidenum">
              <a:rPr lang="en-US" smtClean="0"/>
              <a:t>‹#›</a:t>
            </a:fld>
            <a:endParaRPr lang="en-US"/>
          </a:p>
        </p:txBody>
      </p:sp>
    </p:spTree>
    <p:extLst>
      <p:ext uri="{BB962C8B-B14F-4D97-AF65-F5344CB8AC3E}">
        <p14:creationId xmlns:p14="http://schemas.microsoft.com/office/powerpoint/2010/main" val="397838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AA7274-9E3E-3A42-9C87-CC5F0203E53E}" type="slidenum">
              <a:rPr lang="en-US" smtClean="0"/>
              <a:t>1</a:t>
            </a:fld>
            <a:endParaRPr lang="en-US"/>
          </a:p>
        </p:txBody>
      </p:sp>
    </p:spTree>
    <p:extLst>
      <p:ext uri="{BB962C8B-B14F-4D97-AF65-F5344CB8AC3E}">
        <p14:creationId xmlns:p14="http://schemas.microsoft.com/office/powerpoint/2010/main" val="1885403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97280" y="2551176"/>
            <a:ext cx="12435840" cy="1728216"/>
          </a:xfrm>
          <a:prstGeom prst="rect">
            <a:avLst/>
          </a:prstGeom>
        </p:spPr>
        <p:txBody>
          <a:bodyPr wrap="square" lIns="0" tIns="0" rIns="0" bIns="0">
            <a:spAutoFit/>
          </a:bodyPr>
          <a:lstStyle>
            <a:lvl1pPr>
              <a:defRPr sz="3800" b="0" i="0">
                <a:solidFill>
                  <a:schemeClr val="bg1"/>
                </a:solidFill>
                <a:latin typeface="Fidelity Slab-240517 Light"/>
                <a:cs typeface="Fidelity Slab-240517 Light"/>
              </a:defRPr>
            </a:lvl1pPr>
          </a:lstStyle>
          <a:p>
            <a:endParaRPr/>
          </a:p>
        </p:txBody>
      </p:sp>
      <p:sp>
        <p:nvSpPr>
          <p:cNvPr id="3" name="Holder 3"/>
          <p:cNvSpPr>
            <a:spLocks noGrp="1"/>
          </p:cNvSpPr>
          <p:nvPr>
            <p:ph type="subTitle" idx="4"/>
          </p:nvPr>
        </p:nvSpPr>
        <p:spPr>
          <a:xfrm>
            <a:off x="2194560" y="4608576"/>
            <a:ext cx="10241280" cy="2057400"/>
          </a:xfrm>
          <a:prstGeom prst="rect">
            <a:avLst/>
          </a:prstGeom>
        </p:spPr>
        <p:txBody>
          <a:bodyPr wrap="square" lIns="0" tIns="0" rIns="0" bIns="0">
            <a:spAutoFit/>
          </a:bodyPr>
          <a:lstStyle>
            <a:lvl1pPr>
              <a:defRPr sz="3800" b="0" i="0">
                <a:solidFill>
                  <a:schemeClr val="bg1"/>
                </a:solidFill>
                <a:latin typeface="Fidelity Slab-240517 Light"/>
                <a:cs typeface="Fidelity Slab-240517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08/23/2025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bg1"/>
                </a:solidFill>
                <a:latin typeface="Fidelity Slab-240517 Light"/>
                <a:cs typeface="Fidelity Slab-240517 Light"/>
              </a:defRPr>
            </a:lvl1pPr>
          </a:lstStyle>
          <a:p>
            <a:endParaRPr/>
          </a:p>
        </p:txBody>
      </p:sp>
      <p:sp>
        <p:nvSpPr>
          <p:cNvPr id="3" name="Holder 3"/>
          <p:cNvSpPr>
            <a:spLocks noGrp="1"/>
          </p:cNvSpPr>
          <p:nvPr>
            <p:ph type="body" idx="1"/>
          </p:nvPr>
        </p:nvSpPr>
        <p:spPr>
          <a:xfrm>
            <a:off x="6950485" y="2493328"/>
            <a:ext cx="5966459" cy="1773554"/>
          </a:xfrm>
          <a:prstGeom prst="rect">
            <a:avLst/>
          </a:prstGeom>
        </p:spPr>
        <p:txBody>
          <a:bodyPr lIns="0" tIns="0" rIns="0" bIns="0"/>
          <a:lstStyle>
            <a:lvl1pPr>
              <a:defRPr sz="3800" b="0" i="0">
                <a:solidFill>
                  <a:schemeClr val="bg1"/>
                </a:solidFill>
                <a:latin typeface="Fidelity Slab-240517 Light"/>
                <a:cs typeface="Fidelity Slab-240517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08/23/2025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bg1"/>
                </a:solidFill>
                <a:latin typeface="Fidelity Slab-240517 Light"/>
                <a:cs typeface="Fidelity Slab-240517 Light"/>
              </a:defRPr>
            </a:lvl1pPr>
          </a:lstStyle>
          <a:p>
            <a:endParaRPr/>
          </a:p>
        </p:txBody>
      </p:sp>
      <p:sp>
        <p:nvSpPr>
          <p:cNvPr id="3" name="Holder 3"/>
          <p:cNvSpPr>
            <a:spLocks noGrp="1"/>
          </p:cNvSpPr>
          <p:nvPr>
            <p:ph sz="half" idx="2"/>
          </p:nvPr>
        </p:nvSpPr>
        <p:spPr>
          <a:xfrm>
            <a:off x="731520" y="1892808"/>
            <a:ext cx="6364224" cy="543153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534656" y="1892808"/>
            <a:ext cx="6364224" cy="543153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08/23/2025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bg1"/>
                </a:solidFill>
                <a:latin typeface="Fidelity Slab-240517 Light"/>
                <a:cs typeface="Fidelity Slab-240517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08/23/2025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
            <a:ext cx="6527800" cy="6654798"/>
          </a:xfrm>
          <a:prstGeom prst="rect">
            <a:avLst/>
          </a:prstGeom>
        </p:spPr>
      </p:pic>
      <p:sp>
        <p:nvSpPr>
          <p:cNvPr id="17" name="bg object 17"/>
          <p:cNvSpPr/>
          <p:nvPr/>
        </p:nvSpPr>
        <p:spPr>
          <a:xfrm>
            <a:off x="6324600" y="0"/>
            <a:ext cx="8305800" cy="6654800"/>
          </a:xfrm>
          <a:custGeom>
            <a:avLst/>
            <a:gdLst/>
            <a:ahLst/>
            <a:cxnLst/>
            <a:rect l="l" t="t" r="r" b="b"/>
            <a:pathLst>
              <a:path w="8102600" h="6654800">
                <a:moveTo>
                  <a:pt x="8102600" y="0"/>
                </a:moveTo>
                <a:lnTo>
                  <a:pt x="0" y="0"/>
                </a:lnTo>
                <a:lnTo>
                  <a:pt x="0" y="6654800"/>
                </a:lnTo>
                <a:lnTo>
                  <a:pt x="8102600" y="6654800"/>
                </a:lnTo>
                <a:lnTo>
                  <a:pt x="8102600" y="0"/>
                </a:lnTo>
                <a:close/>
              </a:path>
            </a:pathLst>
          </a:custGeom>
          <a:solidFill>
            <a:srgbClr val="368727"/>
          </a:solidFill>
        </p:spPr>
        <p:txBody>
          <a:bodyPr wrap="square" lIns="0" tIns="0" rIns="0" bIns="0" rtlCol="0"/>
          <a:lstStyle/>
          <a:p>
            <a:endParaRPr/>
          </a:p>
        </p:txBody>
      </p:sp>
      <p:sp>
        <p:nvSpPr>
          <p:cNvPr id="2" name="Holder 2"/>
          <p:cNvSpPr>
            <a:spLocks noGrp="1"/>
          </p:cNvSpPr>
          <p:nvPr>
            <p:ph type="title"/>
          </p:nvPr>
        </p:nvSpPr>
        <p:spPr>
          <a:xfrm>
            <a:off x="6950485" y="1631950"/>
            <a:ext cx="5966459" cy="1773554"/>
          </a:xfrm>
          <a:prstGeom prst="rect">
            <a:avLst/>
          </a:prstGeom>
        </p:spPr>
        <p:txBody>
          <a:bodyPr wrap="square" lIns="0" tIns="0" rIns="0" bIns="0">
            <a:spAutoFit/>
          </a:bodyPr>
          <a:lstStyle>
            <a:lvl1pPr>
              <a:defRPr sz="3800" b="0" i="0">
                <a:solidFill>
                  <a:schemeClr val="bg1"/>
                </a:solidFill>
                <a:latin typeface="Fidelity Slab-240517 Light"/>
                <a:cs typeface="Fidelity Slab-240517 Light"/>
              </a:defRPr>
            </a:lvl1pPr>
          </a:lstStyle>
          <a:p>
            <a:endParaRPr/>
          </a:p>
        </p:txBody>
      </p:sp>
      <p:sp>
        <p:nvSpPr>
          <p:cNvPr id="4" name="Holder 4"/>
          <p:cNvSpPr>
            <a:spLocks noGrp="1"/>
          </p:cNvSpPr>
          <p:nvPr>
            <p:ph type="ftr" sz="quarter" idx="5"/>
          </p:nvPr>
        </p:nvSpPr>
        <p:spPr>
          <a:xfrm>
            <a:off x="4974336" y="7653528"/>
            <a:ext cx="4681728" cy="4114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31520" y="7653528"/>
            <a:ext cx="3364992" cy="4114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08/23/2025</a:t>
            </a:fld>
            <a:endParaRPr lang="en-US"/>
          </a:p>
        </p:txBody>
      </p:sp>
      <p:sp>
        <p:nvSpPr>
          <p:cNvPr id="6" name="Holder 6"/>
          <p:cNvSpPr>
            <a:spLocks noGrp="1"/>
          </p:cNvSpPr>
          <p:nvPr>
            <p:ph type="sldNum" sz="quarter" idx="7"/>
          </p:nvPr>
        </p:nvSpPr>
        <p:spPr>
          <a:xfrm>
            <a:off x="10533888" y="7653528"/>
            <a:ext cx="3364992" cy="4114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6996189"/>
            <a:ext cx="8905875" cy="1010533"/>
          </a:xfrm>
          <a:prstGeom prst="rect">
            <a:avLst/>
          </a:prstGeom>
        </p:spPr>
        <p:txBody>
          <a:bodyPr vert="horz" wrap="square" lIns="0" tIns="25400" rIns="0" bIns="0" rtlCol="0">
            <a:spAutoFit/>
          </a:bodyPr>
          <a:lstStyle/>
          <a:p>
            <a:pPr>
              <a:spcBef>
                <a:spcPts val="300"/>
              </a:spcBef>
            </a:pPr>
            <a:r>
              <a:rPr lang="en-US" sz="900" dirty="0"/>
              <a:t>With respect to federal taxation only. Contributions, investment earnings, and distributions may or may not be subject to state taxation. See your tax professional for more information on the state tax implications of HSAs. </a:t>
            </a:r>
          </a:p>
          <a:p>
            <a:pPr>
              <a:spcBef>
                <a:spcPts val="300"/>
              </a:spcBef>
            </a:pPr>
            <a:r>
              <a:rPr lang="en-US" sz="900" dirty="0"/>
              <a:t>Fidelity HSA and the Fidelity Investments logo are registered service marks of FMR LLC. </a:t>
            </a:r>
          </a:p>
          <a:p>
            <a:pPr>
              <a:spcBef>
                <a:spcPts val="300"/>
              </a:spcBef>
            </a:pPr>
            <a:r>
              <a:rPr lang="en-US" sz="900" dirty="0"/>
              <a:t>Fidelity Brokerage Services LLC, Member NYSE, SIPC, 900 Salem Street, Smithfield, RI 02917</a:t>
            </a:r>
          </a:p>
          <a:p>
            <a:pPr>
              <a:spcBef>
                <a:spcPts val="300"/>
              </a:spcBef>
            </a:pPr>
            <a:r>
              <a:rPr lang="en-US" sz="900" dirty="0"/>
              <a:t> © 2025 FMR LLC. All rights reserved. </a:t>
            </a:r>
          </a:p>
          <a:p>
            <a:pPr>
              <a:spcBef>
                <a:spcPts val="300"/>
              </a:spcBef>
            </a:pPr>
            <a:r>
              <a:rPr lang="en-US" sz="900" dirty="0"/>
              <a:t>1098282.4.0</a:t>
            </a:r>
          </a:p>
        </p:txBody>
      </p:sp>
      <p:sp>
        <p:nvSpPr>
          <p:cNvPr id="3" name="object 3"/>
          <p:cNvSpPr txBox="1"/>
          <p:nvPr/>
        </p:nvSpPr>
        <p:spPr>
          <a:xfrm>
            <a:off x="11367261" y="7047179"/>
            <a:ext cx="2367915" cy="739775"/>
          </a:xfrm>
          <a:prstGeom prst="rect">
            <a:avLst/>
          </a:prstGeom>
          <a:ln w="12700">
            <a:solidFill>
              <a:srgbClr val="FF0000"/>
            </a:solidFill>
          </a:ln>
        </p:spPr>
        <p:txBody>
          <a:bodyPr vert="horz" wrap="square" lIns="0" tIns="86995" rIns="0" bIns="0" rtlCol="0">
            <a:spAutoFit/>
          </a:bodyPr>
          <a:lstStyle/>
          <a:p>
            <a:pPr>
              <a:lnSpc>
                <a:spcPct val="100000"/>
              </a:lnSpc>
              <a:spcBef>
                <a:spcPts val="685"/>
              </a:spcBef>
            </a:pPr>
            <a:endParaRPr sz="1100">
              <a:latin typeface="Times New Roman"/>
              <a:cs typeface="Times New Roman"/>
            </a:endParaRPr>
          </a:p>
          <a:p>
            <a:pPr marL="722630">
              <a:lnSpc>
                <a:spcPct val="100000"/>
              </a:lnSpc>
            </a:pPr>
            <a:r>
              <a:rPr sz="1100" dirty="0">
                <a:solidFill>
                  <a:srgbClr val="FF0000"/>
                </a:solidFill>
                <a:latin typeface="Fidelity Sans"/>
                <a:cs typeface="Fidelity Sans"/>
              </a:rPr>
              <a:t>CLIENT</a:t>
            </a:r>
            <a:r>
              <a:rPr sz="1100" spc="-45" dirty="0">
                <a:solidFill>
                  <a:srgbClr val="FF0000"/>
                </a:solidFill>
                <a:latin typeface="Fidelity Sans"/>
                <a:cs typeface="Fidelity Sans"/>
              </a:rPr>
              <a:t> </a:t>
            </a:r>
            <a:r>
              <a:rPr sz="1100" spc="-20" dirty="0">
                <a:solidFill>
                  <a:srgbClr val="FF0000"/>
                </a:solidFill>
                <a:latin typeface="Fidelity Sans"/>
                <a:cs typeface="Fidelity Sans"/>
              </a:rPr>
              <a:t>LOGO</a:t>
            </a:r>
            <a:endParaRPr sz="1100">
              <a:latin typeface="Fidelity Sans"/>
              <a:cs typeface="Fidelity Sans"/>
            </a:endParaRPr>
          </a:p>
        </p:txBody>
      </p:sp>
      <p:sp>
        <p:nvSpPr>
          <p:cNvPr id="4" name="object 4"/>
          <p:cNvSpPr txBox="1"/>
          <p:nvPr/>
        </p:nvSpPr>
        <p:spPr>
          <a:xfrm>
            <a:off x="6860108" y="3505200"/>
            <a:ext cx="6246292" cy="1003095"/>
          </a:xfrm>
          <a:prstGeom prst="rect">
            <a:avLst/>
          </a:prstGeom>
        </p:spPr>
        <p:txBody>
          <a:bodyPr vert="horz" wrap="square" lIns="0" tIns="12700" rIns="0" bIns="0" rtlCol="0">
            <a:spAutoFit/>
          </a:bodyPr>
          <a:lstStyle/>
          <a:p>
            <a:pPr marL="12700" marR="5080" algn="l">
              <a:lnSpc>
                <a:spcPct val="110000"/>
              </a:lnSpc>
              <a:spcBef>
                <a:spcPts val="100"/>
              </a:spcBef>
            </a:pPr>
            <a:r>
              <a:rPr lang="en-US" sz="1500" dirty="0">
                <a:solidFill>
                  <a:srgbClr val="FFFFFF"/>
                </a:solidFill>
                <a:latin typeface="Fidelity Sans"/>
                <a:cs typeface="Fidelity Sans"/>
              </a:rPr>
              <a:t>This annual enrollment, make the most of your health care spending. With a Health Savings Account (HSA), you can save money on taxes</a:t>
            </a:r>
            <a:r>
              <a:rPr lang="en-US" sz="1500" baseline="30000" dirty="0">
                <a:solidFill>
                  <a:srgbClr val="FFFFFF"/>
                </a:solidFill>
                <a:latin typeface="Fidelity Sans"/>
                <a:cs typeface="Fidelity Sans"/>
              </a:rPr>
              <a:t>*</a:t>
            </a:r>
            <a:r>
              <a:rPr lang="en-US" sz="1500" dirty="0">
                <a:solidFill>
                  <a:srgbClr val="FFFFFF"/>
                </a:solidFill>
                <a:latin typeface="Fidelity Sans"/>
                <a:cs typeface="Fidelity Sans"/>
              </a:rPr>
              <a:t>, the money is yours to keep, and you have the flexibility to spend your funds now or invest them for the future.</a:t>
            </a:r>
          </a:p>
        </p:txBody>
      </p:sp>
      <p:sp>
        <p:nvSpPr>
          <p:cNvPr id="5" name="object 5"/>
          <p:cNvSpPr txBox="1">
            <a:spLocks noGrp="1"/>
          </p:cNvSpPr>
          <p:nvPr>
            <p:ph type="body" idx="1"/>
          </p:nvPr>
        </p:nvSpPr>
        <p:spPr>
          <a:xfrm>
            <a:off x="6860108" y="1447800"/>
            <a:ext cx="6613777" cy="1946046"/>
          </a:xfrm>
          <a:prstGeom prst="rect">
            <a:avLst/>
          </a:prstGeom>
        </p:spPr>
        <p:txBody>
          <a:bodyPr vert="horz" wrap="square" lIns="0" tIns="6985" rIns="0" bIns="0" rtlCol="0">
            <a:spAutoFit/>
          </a:bodyPr>
          <a:lstStyle/>
          <a:p>
            <a:r>
              <a:rPr lang="en-US" sz="4200" dirty="0"/>
              <a:t>Choose an HSA-eligible </a:t>
            </a:r>
          </a:p>
          <a:p>
            <a:r>
              <a:rPr lang="en-US" sz="4200" dirty="0"/>
              <a:t>health plan and open </a:t>
            </a:r>
          </a:p>
          <a:p>
            <a:r>
              <a:rPr lang="en-US" sz="4200" dirty="0"/>
              <a:t>a Fidelity HSA</a:t>
            </a:r>
            <a:r>
              <a:rPr lang="en-US" sz="4200" baseline="30000" dirty="0"/>
              <a:t>®</a:t>
            </a:r>
            <a:endParaRPr lang="en-US" sz="4200" dirty="0"/>
          </a:p>
        </p:txBody>
      </p:sp>
      <p:sp>
        <p:nvSpPr>
          <p:cNvPr id="6" name="object 6"/>
          <p:cNvSpPr txBox="1"/>
          <p:nvPr/>
        </p:nvSpPr>
        <p:spPr>
          <a:xfrm>
            <a:off x="8498205" y="5290088"/>
            <a:ext cx="5217795" cy="633250"/>
          </a:xfrm>
          <a:prstGeom prst="rect">
            <a:avLst/>
          </a:prstGeom>
        </p:spPr>
        <p:txBody>
          <a:bodyPr vert="horz" wrap="square" lIns="0" tIns="30480" rIns="0" bIns="0" rtlCol="0">
            <a:spAutoFit/>
          </a:bodyPr>
          <a:lstStyle/>
          <a:p>
            <a:pPr>
              <a:lnSpc>
                <a:spcPct val="110000"/>
              </a:lnSpc>
            </a:pPr>
            <a:r>
              <a:rPr lang="en-US" dirty="0">
                <a:solidFill>
                  <a:schemeClr val="bg1"/>
                </a:solidFill>
                <a:latin typeface="Fidelity Sans 2" panose="020B0504050501040104" pitchFamily="34" charset="77"/>
              </a:rPr>
              <a:t>Scan this code or visit </a:t>
            </a:r>
            <a:br>
              <a:rPr lang="en-US" dirty="0">
                <a:solidFill>
                  <a:schemeClr val="bg1"/>
                </a:solidFill>
                <a:latin typeface="Fidelity Sans 2" panose="020B0504050501040104" pitchFamily="34" charset="77"/>
              </a:rPr>
            </a:br>
            <a:r>
              <a:rPr lang="en-US" b="1" dirty="0" err="1">
                <a:solidFill>
                  <a:schemeClr val="bg1"/>
                </a:solidFill>
                <a:latin typeface="Fidelity Sans 2" panose="020B0504050501040104" pitchFamily="34" charset="77"/>
              </a:rPr>
              <a:t>Fidelity.com</a:t>
            </a:r>
            <a:r>
              <a:rPr lang="en-US" b="1" dirty="0">
                <a:solidFill>
                  <a:schemeClr val="bg1"/>
                </a:solidFill>
                <a:latin typeface="Fidelity Sans 2" panose="020B0504050501040104" pitchFamily="34" charset="77"/>
              </a:rPr>
              <a:t>/HSA</a:t>
            </a:r>
            <a:r>
              <a:rPr lang="en-US" dirty="0">
                <a:solidFill>
                  <a:schemeClr val="bg1"/>
                </a:solidFill>
                <a:latin typeface="Fidelity Sans 2" panose="020B0504050501040104" pitchFamily="34" charset="77"/>
              </a:rPr>
              <a:t> for more info.</a:t>
            </a:r>
          </a:p>
        </p:txBody>
      </p:sp>
      <p:pic>
        <p:nvPicPr>
          <p:cNvPr id="9" name="object 9"/>
          <p:cNvPicPr/>
          <p:nvPr/>
        </p:nvPicPr>
        <p:blipFill>
          <a:blip r:embed="rId3" cstate="print"/>
          <a:stretch>
            <a:fillRect/>
          </a:stretch>
        </p:blipFill>
        <p:spPr>
          <a:xfrm>
            <a:off x="12126993" y="403165"/>
            <a:ext cx="2025930" cy="439096"/>
          </a:xfrm>
          <a:prstGeom prst="rect">
            <a:avLst/>
          </a:prstGeom>
        </p:spPr>
      </p:pic>
      <p:pic>
        <p:nvPicPr>
          <p:cNvPr id="15" name="Picture 14" descr="A qr code with black squares&#10;&#10;AI-generated content may be incorrect.">
            <a:extLst>
              <a:ext uri="{FF2B5EF4-FFF2-40B4-BE49-F238E27FC236}">
                <a16:creationId xmlns:a16="http://schemas.microsoft.com/office/drawing/2014/main" id="{F1086220-2AFC-65AF-2866-EF904E731F7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60108" y="4999346"/>
            <a:ext cx="1300663" cy="130066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B499939CE6094AA86688DD2FCADFC0" ma:contentTypeVersion="27" ma:contentTypeDescription="Create a new document." ma:contentTypeScope="" ma:versionID="0726f7c39294ead0113acb1200805f5a">
  <xsd:schema xmlns:xsd="http://www.w3.org/2001/XMLSchema" xmlns:xs="http://www.w3.org/2001/XMLSchema" xmlns:p="http://schemas.microsoft.com/office/2006/metadata/properties" xmlns:ns2="2e75aa9c-4c04-4898-9e14-423cc7328f07" xmlns:ns3="982a79da-e63c-48f9-a187-623ccfda906c" targetNamespace="http://schemas.microsoft.com/office/2006/metadata/properties" ma:root="true" ma:fieldsID="bbc40bc54be9ec333bcc3fecbc4da46a" ns2:_="" ns3:_="">
    <xsd:import namespace="2e75aa9c-4c04-4898-9e14-423cc7328f07"/>
    <xsd:import namespace="982a79da-e63c-48f9-a187-623ccfda906c"/>
    <xsd:element name="properties">
      <xsd:complexType>
        <xsd:sequence>
          <xsd:element name="documentManagement">
            <xsd:complexType>
              <xsd:all>
                <xsd:element ref="ns2:FilePath" minOccurs="0"/>
                <xsd:element ref="ns2:ProjectNumb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3:Glacier_x0020_ID" minOccurs="0"/>
                <xsd:element ref="ns3:Creation_x0020_Date" minOccurs="0"/>
                <xsd:element ref="ns3:Job_x0020_Number" minOccurs="0"/>
                <xsd:element ref="ns3:Xinet_x0020_Path"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75aa9c-4c04-4898-9e14-423cc7328f07" elementFormDefault="qualified">
    <xsd:import namespace="http://schemas.microsoft.com/office/2006/documentManagement/types"/>
    <xsd:import namespace="http://schemas.microsoft.com/office/infopath/2007/PartnerControls"/>
    <xsd:element name="FilePath" ma:index="3" nillable="true" ma:displayName="File Path" ma:format="Dropdown" ma:internalName="FilePath">
      <xsd:simpleType>
        <xsd:restriction base="dms:Text">
          <xsd:maxLength value="255"/>
        </xsd:restriction>
      </xsd:simpleType>
    </xsd:element>
    <xsd:element name="ProjectNumber" ma:index="4" nillable="true" ma:displayName="ProjectNumber" ma:default="Default" ma:format="Dropdown" ma:indexed="true" ma:internalName="ProjectNumber">
      <xsd:simpleType>
        <xsd:restriction base="dms:Text">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2a79da-e63c-48f9-a187-623ccfda906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9f83b51-7f84-4b56-9167-8a1fe2c27cd6}" ma:internalName="TaxCatchAll" ma:showField="CatchAllData" ma:web="982a79da-e63c-48f9-a187-623ccfda906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Glacier_x0020_ID" ma:index="25" nillable="true" ma:displayName="Glacier ID" ma:indexed="true" ma:internalName="Glacier_x0020_ID">
      <xsd:simpleType>
        <xsd:restriction base="dms:Text">
          <xsd:maxLength value="255"/>
        </xsd:restriction>
      </xsd:simpleType>
    </xsd:element>
    <xsd:element name="Creation_x0020_Date" ma:index="26" nillable="true" ma:displayName="Creation Date" ma:internalName="Creation_x0020_Date">
      <xsd:simpleType>
        <xsd:restriction base="dms:Text">
          <xsd:maxLength value="255"/>
        </xsd:restriction>
      </xsd:simpleType>
    </xsd:element>
    <xsd:element name="Job_x0020_Number" ma:index="27" nillable="true" ma:displayName="Job Number" ma:indexed="true" ma:internalName="Job_x0020_Number">
      <xsd:simpleType>
        <xsd:restriction base="dms:Text">
          <xsd:maxLength value="255"/>
        </xsd:restriction>
      </xsd:simpleType>
    </xsd:element>
    <xsd:element name="Xinet_x0020_Path" ma:index="28" nillable="true" ma:displayName="Xinet Path" ma:indexed="true" ma:internalName="Xinet_x0020_Path">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e75aa9c-4c04-4898-9e14-423cc7328f07">
      <Terms xmlns="http://schemas.microsoft.com/office/infopath/2007/PartnerControls"/>
    </lcf76f155ced4ddcb4097134ff3c332f>
    <TaxCatchAll xmlns="982a79da-e63c-48f9-a187-623ccfda906c" xsi:nil="true"/>
    <ProjectNumber xmlns="2e75aa9c-4c04-4898-9e14-423cc7328f07">Default</ProjectNumber>
    <Job_x0020_Number xmlns="982a79da-e63c-48f9-a187-623ccfda906c" xsi:nil="true"/>
    <Xinet_x0020_Path xmlns="982a79da-e63c-48f9-a187-623ccfda906c" xsi:nil="true"/>
    <Glacier_x0020_ID xmlns="982a79da-e63c-48f9-a187-623ccfda906c" xsi:nil="true"/>
    <FilePath xmlns="2e75aa9c-4c04-4898-9e14-423cc7328f07" xsi:nil="true"/>
    <Creation_x0020_Date xmlns="982a79da-e63c-48f9-a187-623ccfda906c" xsi:nil="true"/>
  </documentManagement>
</p:properties>
</file>

<file path=customXml/itemProps1.xml><?xml version="1.0" encoding="utf-8"?>
<ds:datastoreItem xmlns:ds="http://schemas.openxmlformats.org/officeDocument/2006/customXml" ds:itemID="{613AC37C-2A92-4548-B94D-34CEE6AA8E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75aa9c-4c04-4898-9e14-423cc7328f07"/>
    <ds:schemaRef ds:uri="982a79da-e63c-48f9-a187-623ccfda90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4D1C5A-4B34-40DE-8E76-21B64E99D2AE}">
  <ds:schemaRefs>
    <ds:schemaRef ds:uri="http://schemas.microsoft.com/sharepoint/v3/contenttype/forms"/>
  </ds:schemaRefs>
</ds:datastoreItem>
</file>

<file path=customXml/itemProps3.xml><?xml version="1.0" encoding="utf-8"?>
<ds:datastoreItem xmlns:ds="http://schemas.openxmlformats.org/officeDocument/2006/customXml" ds:itemID="{EA89DA11-8EC2-4665-A8E1-56E180F89FE6}">
  <ds:schemaRefs>
    <ds:schemaRef ds:uri="http://purl.org/dc/dcmitype/"/>
    <ds:schemaRef ds:uri="http://www.w3.org/XML/1998/namespace"/>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schemas.microsoft.com/office/2006/documentManagement/types"/>
    <ds:schemaRef ds:uri="982a79da-e63c-48f9-a187-623ccfda906c"/>
    <ds:schemaRef ds:uri="2e75aa9c-4c04-4898-9e14-423cc7328f07"/>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21</TotalTime>
  <Words>164</Words>
  <Application>Microsoft Office PowerPoint</Application>
  <PresentationFormat>Custom</PresentationFormat>
  <Paragraphs>13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Fidelity Sans</vt:lpstr>
      <vt:lpstr>Fidelity Sans 2</vt:lpstr>
      <vt:lpstr>Fidelity Slab-240517 Light</vt:lpstr>
      <vt:lpstr>Times New Roman</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/BOSTON/xinet/BosWork/Jobs/_2021/43024/Piece 2_digital assets/43</dc:title>
  <dc:subject/>
  <dc:creator>a691496</dc:creator>
  <cp:keywords/>
  <dc:description/>
  <cp:lastModifiedBy>Andujo- Galaviz, Monica</cp:lastModifiedBy>
  <cp:revision>8</cp:revision>
  <dcterms:created xsi:type="dcterms:W3CDTF">2024-07-29T17:22:16Z</dcterms:created>
  <dcterms:modified xsi:type="dcterms:W3CDTF">2025-08-23T15:56:06Z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2024-07-11T10:00:00Z</vt:filetime>
  </property>
  <property fmtid="{D5CDD505-2E9C-101B-9397-08002B2CF9AE}" pid="3" name="Creator">
    <vt:lpwstr>Adobe InDesign 19.4 (Macintosh)</vt:lpwstr>
  </property>
  <property fmtid="{D5CDD505-2E9C-101B-9397-08002B2CF9AE}" pid="4" name="LastSaved">
    <vt:filetime>2024-07-28T10:00:00Z</vt:filetime>
  </property>
  <property fmtid="{D5CDD505-2E9C-101B-9397-08002B2CF9AE}" pid="5" name="Producer">
    <vt:lpwstr>Adobe PDF Library 17.0</vt:lpwstr>
  </property>
  <property fmtid="{D5CDD505-2E9C-101B-9397-08002B2CF9AE}" pid="6" name="ContentTypeId">
    <vt:lpwstr>0x010100C1B499939CE6094AA86688DD2FCADFC0</vt:lpwstr>
  </property>
  <property fmtid="{D5CDD505-2E9C-101B-9397-08002B2CF9AE}" pid="7" name="MSIP_Label_031e874c-a24d-4c24-87f6-b6d613f5442b_Enabled">
    <vt:lpwstr>true</vt:lpwstr>
  </property>
  <property fmtid="{D5CDD505-2E9C-101B-9397-08002B2CF9AE}" pid="8" name="MSIP_Label_031e874c-a24d-4c24-87f6-b6d613f5442b_SetDate">
    <vt:lpwstr>2025-08-21T15:51:05Z</vt:lpwstr>
  </property>
  <property fmtid="{D5CDD505-2E9C-101B-9397-08002B2CF9AE}" pid="9" name="MSIP_Label_031e874c-a24d-4c24-87f6-b6d613f5442b_Method">
    <vt:lpwstr>Privileged</vt:lpwstr>
  </property>
  <property fmtid="{D5CDD505-2E9C-101B-9397-08002B2CF9AE}" pid="10" name="MSIP_Label_031e874c-a24d-4c24-87f6-b6d613f5442b_Name">
    <vt:lpwstr>Non-Business</vt:lpwstr>
  </property>
  <property fmtid="{D5CDD505-2E9C-101B-9397-08002B2CF9AE}" pid="11" name="MSIP_Label_031e874c-a24d-4c24-87f6-b6d613f5442b_SiteId">
    <vt:lpwstr>7521acbc-a68c-41e5-a975-1cf83066dd19</vt:lpwstr>
  </property>
  <property fmtid="{D5CDD505-2E9C-101B-9397-08002B2CF9AE}" pid="12" name="MSIP_Label_031e874c-a24d-4c24-87f6-b6d613f5442b_ActionId">
    <vt:lpwstr>61e666bc-9b64-437d-aa91-0b8c138d8eee</vt:lpwstr>
  </property>
  <property fmtid="{D5CDD505-2E9C-101B-9397-08002B2CF9AE}" pid="13" name="MSIP_Label_031e874c-a24d-4c24-87f6-b6d613f5442b_ContentBits">
    <vt:lpwstr>0</vt:lpwstr>
  </property>
  <property fmtid="{D5CDD505-2E9C-101B-9397-08002B2CF9AE}" pid="14" name="MSIP_Label_031e874c-a24d-4c24-87f6-b6d613f5442b_Tag">
    <vt:lpwstr>50, 0, 1, 1</vt:lpwstr>
  </property>
  <property fmtid="{D5CDD505-2E9C-101B-9397-08002B2CF9AE}" pid="15" name="MediaServiceImageTags">
    <vt:lpwstr/>
  </property>
</Properties>
</file>