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4630400" cy="8229600"/>
  <p:notesSz cx="14630400" cy="82296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53"/>
  </p:normalViewPr>
  <p:slideViewPr>
    <p:cSldViewPr>
      <p:cViewPr varScale="1">
        <p:scale>
          <a:sx n="59" d="100"/>
          <a:sy n="59" d="100"/>
        </p:scale>
        <p:origin x="85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286750" y="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5B1798-8E6A-2F45-9826-B8C921397073}" type="datetimeFigureOut">
              <a:rPr lang="en-US" smtClean="0"/>
              <a:t>08/16/2024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45050" y="1028700"/>
            <a:ext cx="4940300" cy="2778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63675" y="3960813"/>
            <a:ext cx="11703050" cy="32400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81685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286750" y="781685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AA7274-9E3E-3A42-9C87-CC5F0203E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38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AA7274-9E3E-3A42-9C87-CC5F0203E53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403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97280" y="2551176"/>
            <a:ext cx="12435840" cy="17282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chemeClr val="bg1"/>
                </a:solidFill>
                <a:latin typeface="Fidelity Slab-240517 Light"/>
                <a:cs typeface="Fidelity Slab-240517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94560" y="4608576"/>
            <a:ext cx="10241280" cy="205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chemeClr val="bg1"/>
                </a:solidFill>
                <a:latin typeface="Fidelity Slab-240517 Light"/>
                <a:cs typeface="Fidelity Slab-240517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bg1"/>
                </a:solidFill>
                <a:latin typeface="Fidelity Slab-240517 Light"/>
                <a:cs typeface="Fidelity Slab-240517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bg1"/>
                </a:solidFill>
                <a:latin typeface="Fidelity Slab-240517 Light"/>
                <a:cs typeface="Fidelity Slab-240517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bg1"/>
                </a:solidFill>
                <a:latin typeface="Fidelity Slab-240517 Light"/>
                <a:cs typeface="Fidelity Slab-240517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31520" y="1892808"/>
            <a:ext cx="6364224" cy="5431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534656" y="1892808"/>
            <a:ext cx="6364224" cy="5431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08/16/2024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bg1"/>
                </a:solidFill>
                <a:latin typeface="Fidelity Slab-240517 Light"/>
                <a:cs typeface="Fidelity Slab-240517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08/16/2024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08/16/2024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1"/>
            <a:ext cx="6527800" cy="66547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527800" y="0"/>
            <a:ext cx="8102600" cy="6654800"/>
          </a:xfrm>
          <a:custGeom>
            <a:avLst/>
            <a:gdLst/>
            <a:ahLst/>
            <a:cxnLst/>
            <a:rect l="l" t="t" r="r" b="b"/>
            <a:pathLst>
              <a:path w="8102600" h="6654800">
                <a:moveTo>
                  <a:pt x="8102600" y="0"/>
                </a:moveTo>
                <a:lnTo>
                  <a:pt x="0" y="0"/>
                </a:lnTo>
                <a:lnTo>
                  <a:pt x="0" y="6654800"/>
                </a:lnTo>
                <a:lnTo>
                  <a:pt x="8102600" y="6654800"/>
                </a:lnTo>
                <a:lnTo>
                  <a:pt x="8102600" y="0"/>
                </a:lnTo>
                <a:close/>
              </a:path>
            </a:pathLst>
          </a:custGeom>
          <a:solidFill>
            <a:srgbClr val="368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50485" y="1631950"/>
            <a:ext cx="5966459" cy="1773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chemeClr val="bg1"/>
                </a:solidFill>
                <a:latin typeface="Fidelity Slab-240517 Light"/>
                <a:cs typeface="Fidelity Slab-240517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950485" y="1631950"/>
            <a:ext cx="5966459" cy="1773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chemeClr val="bg1"/>
                </a:solidFill>
                <a:latin typeface="Fidelity Slab-240517 Light"/>
                <a:cs typeface="Fidelity Slab-240517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9100" y="6924522"/>
            <a:ext cx="8905875" cy="1130887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67945" marR="30480" indent="-30480">
              <a:lnSpc>
                <a:spcPts val="1000"/>
              </a:lnSpc>
              <a:spcBef>
                <a:spcPts val="200"/>
              </a:spcBef>
            </a:pPr>
            <a:r>
              <a:rPr sz="750" spc="-44" baseline="33333" dirty="0">
                <a:latin typeface="Fidelity Sans"/>
                <a:cs typeface="Fidelity Sans"/>
              </a:rPr>
              <a:t>*</a:t>
            </a:r>
            <a:r>
              <a:rPr sz="900" spc="-30" dirty="0">
                <a:latin typeface="Fidelity Sans"/>
                <a:cs typeface="Fidelity Sans"/>
              </a:rPr>
              <a:t>Morningstar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5" dirty="0">
                <a:latin typeface="Fidelity Sans"/>
                <a:cs typeface="Fidelity Sans"/>
              </a:rPr>
              <a:t>rated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10" dirty="0">
                <a:latin typeface="Fidelity Sans"/>
                <a:cs typeface="Fidelity Sans"/>
              </a:rPr>
              <a:t>20</a:t>
            </a:r>
            <a:r>
              <a:rPr sz="900" spc="-20" dirty="0">
                <a:latin typeface="Fidelity Sans"/>
                <a:cs typeface="Fidelity Sans"/>
              </a:rPr>
              <a:t> </a:t>
            </a:r>
            <a:r>
              <a:rPr sz="900" spc="-25" dirty="0">
                <a:latin typeface="Fidelity Sans"/>
                <a:cs typeface="Fidelity Sans"/>
              </a:rPr>
              <a:t>retail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HSA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30" dirty="0">
                <a:latin typeface="Fidelity Sans"/>
                <a:cs typeface="Fidelity Sans"/>
              </a:rPr>
              <a:t>providers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5" dirty="0">
                <a:latin typeface="Fidelity Sans"/>
                <a:cs typeface="Fidelity Sans"/>
              </a:rPr>
              <a:t>for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HSAs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as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dirty="0">
                <a:latin typeface="Fidelity Sans"/>
                <a:cs typeface="Fidelity Sans"/>
              </a:rPr>
              <a:t>a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30" dirty="0">
                <a:latin typeface="Fidelity Sans"/>
                <a:cs typeface="Fidelity Sans"/>
              </a:rPr>
              <a:t>spending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5" dirty="0">
                <a:latin typeface="Fidelity Sans"/>
                <a:cs typeface="Fidelity Sans"/>
              </a:rPr>
              <a:t>account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to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30" dirty="0">
                <a:latin typeface="Fidelity Sans"/>
                <a:cs typeface="Fidelity Sans"/>
              </a:rPr>
              <a:t>cover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5" dirty="0">
                <a:latin typeface="Fidelity Sans"/>
                <a:cs typeface="Fidelity Sans"/>
              </a:rPr>
              <a:t>current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5" dirty="0">
                <a:latin typeface="Fidelity Sans"/>
                <a:cs typeface="Fidelity Sans"/>
              </a:rPr>
              <a:t>medical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costs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and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HSAs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as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10" dirty="0">
                <a:latin typeface="Fidelity Sans"/>
                <a:cs typeface="Fidelity Sans"/>
              </a:rPr>
              <a:t>an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30" dirty="0">
                <a:latin typeface="Fidelity Sans"/>
                <a:cs typeface="Fidelity Sans"/>
              </a:rPr>
              <a:t>investment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5" dirty="0">
                <a:latin typeface="Fidelity Sans"/>
                <a:cs typeface="Fidelity Sans"/>
              </a:rPr>
              <a:t>account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to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30" dirty="0">
                <a:latin typeface="Fidelity Sans"/>
                <a:cs typeface="Fidelity Sans"/>
              </a:rPr>
              <a:t>save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5" dirty="0">
                <a:latin typeface="Fidelity Sans"/>
                <a:cs typeface="Fidelity Sans"/>
              </a:rPr>
              <a:t>for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future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5" dirty="0">
                <a:latin typeface="Fidelity Sans"/>
                <a:cs typeface="Fidelity Sans"/>
              </a:rPr>
              <a:t>medical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10" dirty="0">
                <a:latin typeface="Fidelity Sans"/>
                <a:cs typeface="Fidelity Sans"/>
              </a:rPr>
              <a:t>expenses.</a:t>
            </a:r>
            <a:r>
              <a:rPr lang="en-US" sz="900" spc="-10" dirty="0">
                <a:latin typeface="Fidelity Sans"/>
                <a:cs typeface="Fidelity Sans"/>
              </a:rPr>
              <a:t> </a:t>
            </a:r>
            <a:r>
              <a:rPr sz="900" spc="-25" dirty="0">
                <a:latin typeface="Fidelity Sans"/>
                <a:cs typeface="Fidelity Sans"/>
              </a:rPr>
              <a:t>Results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5" dirty="0">
                <a:latin typeface="Fidelity Sans"/>
                <a:cs typeface="Fidelity Sans"/>
              </a:rPr>
              <a:t>published</a:t>
            </a:r>
            <a:r>
              <a:rPr sz="900" spc="-10" dirty="0">
                <a:latin typeface="Fidelity Sans"/>
                <a:cs typeface="Fidelity Sans"/>
              </a:rPr>
              <a:t> in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“2023</a:t>
            </a:r>
            <a:r>
              <a:rPr sz="900" spc="-10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Health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30" dirty="0">
                <a:latin typeface="Fidelity Sans"/>
                <a:cs typeface="Fidelity Sans"/>
              </a:rPr>
              <a:t>Savings</a:t>
            </a:r>
            <a:r>
              <a:rPr sz="900" spc="-10" dirty="0">
                <a:latin typeface="Fidelity Sans"/>
                <a:cs typeface="Fidelity Sans"/>
              </a:rPr>
              <a:t> </a:t>
            </a:r>
            <a:r>
              <a:rPr sz="900" spc="-25" dirty="0">
                <a:latin typeface="Fidelity Sans"/>
                <a:cs typeface="Fidelity Sans"/>
              </a:rPr>
              <a:t>Account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10" dirty="0">
                <a:latin typeface="Fidelity Sans"/>
                <a:cs typeface="Fidelity Sans"/>
              </a:rPr>
              <a:t>Landscape.”</a:t>
            </a:r>
            <a:endParaRPr sz="900" dirty="0">
              <a:latin typeface="Fidelity Sans"/>
              <a:cs typeface="Fidelity Sans"/>
            </a:endParaRPr>
          </a:p>
          <a:p>
            <a:pPr marL="64135" marR="4236085" indent="-26670">
              <a:lnSpc>
                <a:spcPts val="1550"/>
              </a:lnSpc>
              <a:spcBef>
                <a:spcPts val="105"/>
              </a:spcBef>
            </a:pPr>
            <a:r>
              <a:rPr lang="en-US" sz="900" spc="-30" dirty="0">
                <a:latin typeface="Fidelity Sans"/>
                <a:cs typeface="Fidelity Sans"/>
              </a:rPr>
              <a:t> </a:t>
            </a:r>
            <a:r>
              <a:rPr sz="900" spc="-30" dirty="0">
                <a:latin typeface="Fidelity Sans"/>
                <a:cs typeface="Fidelity Sans"/>
              </a:rPr>
              <a:t>Fidelity</a:t>
            </a:r>
            <a:r>
              <a:rPr sz="900" spc="-10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HSA</a:t>
            </a:r>
            <a:r>
              <a:rPr sz="900" spc="-10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and</a:t>
            </a:r>
            <a:r>
              <a:rPr sz="900" spc="-10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the</a:t>
            </a:r>
            <a:r>
              <a:rPr sz="900" spc="-10" dirty="0">
                <a:latin typeface="Fidelity Sans"/>
                <a:cs typeface="Fidelity Sans"/>
              </a:rPr>
              <a:t> </a:t>
            </a:r>
            <a:r>
              <a:rPr sz="900" spc="-30" dirty="0">
                <a:latin typeface="Fidelity Sans"/>
                <a:cs typeface="Fidelity Sans"/>
              </a:rPr>
              <a:t>Fidelity</a:t>
            </a:r>
            <a:r>
              <a:rPr sz="900" spc="-10" dirty="0">
                <a:latin typeface="Fidelity Sans"/>
                <a:cs typeface="Fidelity Sans"/>
              </a:rPr>
              <a:t> </a:t>
            </a:r>
            <a:r>
              <a:rPr sz="900" spc="-30" dirty="0">
                <a:latin typeface="Fidelity Sans"/>
                <a:cs typeface="Fidelity Sans"/>
              </a:rPr>
              <a:t>Investments</a:t>
            </a:r>
            <a:r>
              <a:rPr sz="900" spc="-15" dirty="0">
                <a:latin typeface="Fidelity Sans"/>
                <a:cs typeface="Fidelity Sans"/>
              </a:rPr>
              <a:t> </a:t>
            </a:r>
            <a:r>
              <a:rPr sz="900" spc="-35" dirty="0">
                <a:latin typeface="Fidelity Sans"/>
                <a:cs typeface="Fidelity Sans"/>
              </a:rPr>
              <a:t>logo</a:t>
            </a:r>
            <a:r>
              <a:rPr sz="900" spc="-10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are</a:t>
            </a:r>
            <a:r>
              <a:rPr sz="900" spc="-10" dirty="0">
                <a:latin typeface="Fidelity Sans"/>
                <a:cs typeface="Fidelity Sans"/>
              </a:rPr>
              <a:t> </a:t>
            </a:r>
            <a:r>
              <a:rPr sz="900" spc="-30" dirty="0">
                <a:latin typeface="Fidelity Sans"/>
                <a:cs typeface="Fidelity Sans"/>
              </a:rPr>
              <a:t>registered</a:t>
            </a:r>
            <a:r>
              <a:rPr sz="900" spc="-10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service</a:t>
            </a:r>
            <a:r>
              <a:rPr sz="900" spc="-10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marks</a:t>
            </a:r>
            <a:r>
              <a:rPr sz="900" spc="-10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of</a:t>
            </a:r>
            <a:r>
              <a:rPr sz="900" spc="-10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FMR</a:t>
            </a:r>
            <a:r>
              <a:rPr sz="900" spc="-10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LLC.</a:t>
            </a:r>
            <a:endParaRPr lang="en-US" sz="900" spc="-20" dirty="0">
              <a:latin typeface="Fidelity Sans"/>
              <a:cs typeface="Fidelity Sans"/>
            </a:endParaRPr>
          </a:p>
          <a:p>
            <a:pPr marL="64135" marR="4236085" indent="-26670">
              <a:lnSpc>
                <a:spcPts val="1550"/>
              </a:lnSpc>
              <a:spcBef>
                <a:spcPts val="105"/>
              </a:spcBef>
            </a:pPr>
            <a:r>
              <a:rPr lang="en-US" sz="900" spc="-30" dirty="0">
                <a:latin typeface="Fidelity Sans"/>
                <a:cs typeface="Fidelity Sans"/>
              </a:rPr>
              <a:t> </a:t>
            </a:r>
            <a:r>
              <a:rPr sz="900" spc="-30" dirty="0">
                <a:latin typeface="Fidelity Sans"/>
                <a:cs typeface="Fidelity Sans"/>
              </a:rPr>
              <a:t>Fidelity</a:t>
            </a:r>
            <a:r>
              <a:rPr sz="900" spc="-5" dirty="0">
                <a:latin typeface="Fidelity Sans"/>
                <a:cs typeface="Fidelity Sans"/>
              </a:rPr>
              <a:t> </a:t>
            </a:r>
            <a:r>
              <a:rPr sz="900" spc="-35" dirty="0">
                <a:latin typeface="Fidelity Sans"/>
                <a:cs typeface="Fidelity Sans"/>
              </a:rPr>
              <a:t>Brokerage</a:t>
            </a:r>
            <a:r>
              <a:rPr sz="900" spc="-5" dirty="0">
                <a:latin typeface="Fidelity Sans"/>
                <a:cs typeface="Fidelity Sans"/>
              </a:rPr>
              <a:t> </a:t>
            </a:r>
            <a:r>
              <a:rPr sz="900" spc="-25" dirty="0">
                <a:latin typeface="Fidelity Sans"/>
                <a:cs typeface="Fidelity Sans"/>
              </a:rPr>
              <a:t>Services</a:t>
            </a:r>
            <a:r>
              <a:rPr sz="900" spc="-5" dirty="0">
                <a:latin typeface="Fidelity Sans"/>
                <a:cs typeface="Fidelity Sans"/>
              </a:rPr>
              <a:t> </a:t>
            </a:r>
            <a:r>
              <a:rPr sz="900" spc="-35" dirty="0">
                <a:latin typeface="Fidelity Sans"/>
                <a:cs typeface="Fidelity Sans"/>
              </a:rPr>
              <a:t>LLC,</a:t>
            </a:r>
            <a:r>
              <a:rPr sz="900" spc="-5" dirty="0">
                <a:latin typeface="Fidelity Sans"/>
                <a:cs typeface="Fidelity Sans"/>
              </a:rPr>
              <a:t> </a:t>
            </a:r>
            <a:r>
              <a:rPr sz="900" spc="-25" dirty="0">
                <a:latin typeface="Fidelity Sans"/>
                <a:cs typeface="Fidelity Sans"/>
              </a:rPr>
              <a:t>Member</a:t>
            </a:r>
            <a:r>
              <a:rPr sz="900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NYSE,</a:t>
            </a:r>
            <a:r>
              <a:rPr sz="900" spc="-5" dirty="0">
                <a:latin typeface="Fidelity Sans"/>
                <a:cs typeface="Fidelity Sans"/>
              </a:rPr>
              <a:t> </a:t>
            </a:r>
            <a:r>
              <a:rPr sz="900" spc="-25" dirty="0">
                <a:latin typeface="Fidelity Sans"/>
                <a:cs typeface="Fidelity Sans"/>
              </a:rPr>
              <a:t>SIPC,</a:t>
            </a:r>
            <a:r>
              <a:rPr sz="900" spc="-5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900</a:t>
            </a:r>
            <a:r>
              <a:rPr sz="900" spc="-5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Salem</a:t>
            </a:r>
            <a:r>
              <a:rPr sz="900" spc="-5" dirty="0">
                <a:latin typeface="Fidelity Sans"/>
                <a:cs typeface="Fidelity Sans"/>
              </a:rPr>
              <a:t> </a:t>
            </a:r>
            <a:r>
              <a:rPr sz="900" spc="-25" dirty="0">
                <a:latin typeface="Fidelity Sans"/>
                <a:cs typeface="Fidelity Sans"/>
              </a:rPr>
              <a:t>Street,</a:t>
            </a:r>
            <a:r>
              <a:rPr sz="900" dirty="0">
                <a:latin typeface="Fidelity Sans"/>
                <a:cs typeface="Fidelity Sans"/>
              </a:rPr>
              <a:t> </a:t>
            </a:r>
            <a:r>
              <a:rPr sz="900" spc="-25" dirty="0">
                <a:latin typeface="Fidelity Sans"/>
                <a:cs typeface="Fidelity Sans"/>
              </a:rPr>
              <a:t>Smithfield,</a:t>
            </a:r>
            <a:r>
              <a:rPr sz="900" spc="-5" dirty="0">
                <a:latin typeface="Fidelity Sans"/>
                <a:cs typeface="Fidelity Sans"/>
              </a:rPr>
              <a:t> </a:t>
            </a:r>
            <a:r>
              <a:rPr sz="900" dirty="0">
                <a:latin typeface="Fidelity Sans"/>
                <a:cs typeface="Fidelity Sans"/>
              </a:rPr>
              <a:t>RI</a:t>
            </a:r>
            <a:r>
              <a:rPr sz="900" spc="-5" dirty="0">
                <a:latin typeface="Fidelity Sans"/>
                <a:cs typeface="Fidelity Sans"/>
              </a:rPr>
              <a:t> </a:t>
            </a:r>
            <a:r>
              <a:rPr sz="900" spc="-10" dirty="0">
                <a:latin typeface="Fidelity Sans"/>
                <a:cs typeface="Fidelity Sans"/>
              </a:rPr>
              <a:t>02917</a:t>
            </a:r>
            <a:endParaRPr lang="en-US" sz="900" spc="-10" dirty="0">
              <a:latin typeface="Fidelity Sans"/>
              <a:cs typeface="Fidelity Sans"/>
            </a:endParaRPr>
          </a:p>
          <a:p>
            <a:pPr marL="64135" marR="4236085" indent="-26670">
              <a:lnSpc>
                <a:spcPts val="1550"/>
              </a:lnSpc>
              <a:spcBef>
                <a:spcPts val="105"/>
              </a:spcBef>
            </a:pPr>
            <a:r>
              <a:rPr lang="en-US" sz="900" dirty="0">
                <a:latin typeface="Fidelity Sans"/>
                <a:cs typeface="Fidelity Sans"/>
              </a:rPr>
              <a:t> </a:t>
            </a:r>
            <a:r>
              <a:rPr sz="900" dirty="0">
                <a:latin typeface="Fidelity Sans"/>
                <a:cs typeface="Fidelity Sans"/>
              </a:rPr>
              <a:t>©</a:t>
            </a:r>
            <a:r>
              <a:rPr sz="900" spc="-30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2024</a:t>
            </a:r>
            <a:r>
              <a:rPr sz="900" spc="-25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FMR</a:t>
            </a:r>
            <a:r>
              <a:rPr sz="900" spc="-30" dirty="0">
                <a:latin typeface="Fidelity Sans"/>
                <a:cs typeface="Fidelity Sans"/>
              </a:rPr>
              <a:t> </a:t>
            </a:r>
            <a:r>
              <a:rPr sz="900" spc="-35" dirty="0">
                <a:latin typeface="Fidelity Sans"/>
                <a:cs typeface="Fidelity Sans"/>
              </a:rPr>
              <a:t>LLC.</a:t>
            </a:r>
            <a:r>
              <a:rPr sz="900" spc="-25" dirty="0">
                <a:latin typeface="Fidelity Sans"/>
                <a:cs typeface="Fidelity Sans"/>
              </a:rPr>
              <a:t> </a:t>
            </a:r>
            <a:r>
              <a:rPr sz="900" spc="-20" dirty="0">
                <a:latin typeface="Fidelity Sans"/>
                <a:cs typeface="Fidelity Sans"/>
              </a:rPr>
              <a:t>All</a:t>
            </a:r>
            <a:r>
              <a:rPr sz="900" spc="-30" dirty="0">
                <a:latin typeface="Fidelity Sans"/>
                <a:cs typeface="Fidelity Sans"/>
              </a:rPr>
              <a:t> </a:t>
            </a:r>
            <a:r>
              <a:rPr sz="900" spc="-25" dirty="0">
                <a:latin typeface="Fidelity Sans"/>
                <a:cs typeface="Fidelity Sans"/>
              </a:rPr>
              <a:t>rights </a:t>
            </a:r>
            <a:r>
              <a:rPr sz="900" spc="-10" dirty="0">
                <a:latin typeface="Fidelity Sans"/>
                <a:cs typeface="Fidelity Sans"/>
              </a:rPr>
              <a:t>reserved.</a:t>
            </a:r>
            <a:endParaRPr lang="en-US" sz="900" dirty="0">
              <a:latin typeface="Fidelity Sans"/>
              <a:cs typeface="Fidelity Sans"/>
            </a:endParaRPr>
          </a:p>
          <a:p>
            <a:pPr marL="64135" marR="4236085" indent="-26670">
              <a:lnSpc>
                <a:spcPts val="1550"/>
              </a:lnSpc>
              <a:spcBef>
                <a:spcPts val="105"/>
              </a:spcBef>
            </a:pPr>
            <a:r>
              <a:rPr lang="en-US" sz="900" spc="-10" dirty="0">
                <a:latin typeface="Fidelity Sans"/>
                <a:cs typeface="Fidelity Sans"/>
              </a:rPr>
              <a:t> </a:t>
            </a:r>
            <a:r>
              <a:rPr sz="900" spc="-10" dirty="0">
                <a:latin typeface="Fidelity Sans"/>
                <a:cs typeface="Fidelity Sans"/>
              </a:rPr>
              <a:t>1098282.2.0</a:t>
            </a:r>
            <a:endParaRPr sz="900" dirty="0">
              <a:latin typeface="Fidelity Sans"/>
              <a:cs typeface="Fidelity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67261" y="7047179"/>
            <a:ext cx="2367915" cy="739775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85"/>
              </a:spcBef>
            </a:pPr>
            <a:endParaRPr sz="1100">
              <a:latin typeface="Times New Roman"/>
              <a:cs typeface="Times New Roman"/>
            </a:endParaRPr>
          </a:p>
          <a:p>
            <a:pPr marL="722630">
              <a:lnSpc>
                <a:spcPct val="100000"/>
              </a:lnSpc>
            </a:pPr>
            <a:r>
              <a:rPr sz="1100" dirty="0">
                <a:solidFill>
                  <a:srgbClr val="FF0000"/>
                </a:solidFill>
                <a:latin typeface="Fidelity Sans"/>
                <a:cs typeface="Fidelity Sans"/>
              </a:rPr>
              <a:t>CLIENT</a:t>
            </a:r>
            <a:r>
              <a:rPr sz="1100" spc="-45" dirty="0">
                <a:solidFill>
                  <a:srgbClr val="FF0000"/>
                </a:solidFill>
                <a:latin typeface="Fidelity Sans"/>
                <a:cs typeface="Fidelity Sans"/>
              </a:rPr>
              <a:t> </a:t>
            </a:r>
            <a:r>
              <a:rPr sz="1100" spc="-20" dirty="0">
                <a:solidFill>
                  <a:srgbClr val="FF0000"/>
                </a:solidFill>
                <a:latin typeface="Fidelity Sans"/>
                <a:cs typeface="Fidelity Sans"/>
              </a:rPr>
              <a:t>LOGO</a:t>
            </a:r>
            <a:endParaRPr sz="1100">
              <a:latin typeface="Fidelity Sans"/>
              <a:cs typeface="Fidelity San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75885" y="3509540"/>
            <a:ext cx="5782310" cy="10692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9300"/>
              </a:lnSpc>
              <a:spcBef>
                <a:spcPts val="100"/>
              </a:spcBef>
            </a:pP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This</a:t>
            </a:r>
            <a:r>
              <a:rPr sz="1600" spc="-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annual</a:t>
            </a:r>
            <a:r>
              <a:rPr sz="1600" spc="-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enrollment,</a:t>
            </a:r>
            <a:r>
              <a:rPr sz="160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take</a:t>
            </a:r>
            <a:r>
              <a:rPr sz="1600" spc="-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a</a:t>
            </a:r>
            <a:r>
              <a:rPr sz="160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look</a:t>
            </a:r>
            <a:r>
              <a:rPr sz="1600" spc="-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at</a:t>
            </a:r>
            <a:r>
              <a:rPr sz="1600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our</a:t>
            </a:r>
            <a:r>
              <a:rPr sz="1600" b="1" spc="-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lang="en-US" sz="1600" b="1" spc="-35" dirty="0">
                <a:solidFill>
                  <a:srgbClr val="FF0000"/>
                </a:solidFill>
                <a:latin typeface="Fidelity Sans"/>
                <a:cs typeface="Fidelity Sans"/>
              </a:rPr>
              <a:t>[name of </a:t>
            </a:r>
            <a:r>
              <a:rPr sz="1600" b="1" spc="-30" dirty="0">
                <a:solidFill>
                  <a:srgbClr val="FF0000"/>
                </a:solidFill>
                <a:latin typeface="Fidelity Sans"/>
                <a:cs typeface="Fidelity Sans"/>
              </a:rPr>
              <a:t>HSA-</a:t>
            </a:r>
            <a:r>
              <a:rPr sz="1600" b="1" dirty="0">
                <a:solidFill>
                  <a:srgbClr val="FF0000"/>
                </a:solidFill>
                <a:latin typeface="Fidelity Sans"/>
                <a:cs typeface="Fidelity Sans"/>
              </a:rPr>
              <a:t>eligible</a:t>
            </a:r>
            <a:r>
              <a:rPr sz="1600" b="1" spc="-30" dirty="0">
                <a:solidFill>
                  <a:srgbClr val="FF0000"/>
                </a:solidFill>
                <a:latin typeface="Fidelity Sans"/>
                <a:cs typeface="Fidelity Sans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Fidelity Sans"/>
                <a:cs typeface="Fidelity Sans"/>
              </a:rPr>
              <a:t>health </a:t>
            </a:r>
            <a:r>
              <a:rPr sz="1600" b="1" dirty="0">
                <a:solidFill>
                  <a:srgbClr val="FF0000"/>
                </a:solidFill>
                <a:latin typeface="Fidelity Sans"/>
                <a:cs typeface="Fidelity Sans"/>
              </a:rPr>
              <a:t>plan</a:t>
            </a:r>
            <a:r>
              <a:rPr lang="en-US" sz="1600" b="1" dirty="0">
                <a:solidFill>
                  <a:srgbClr val="FF0000"/>
                </a:solidFill>
                <a:latin typeface="Fidelity Sans"/>
                <a:cs typeface="Fidelity Sans"/>
              </a:rPr>
              <a:t>]</a:t>
            </a:r>
            <a:r>
              <a:rPr sz="1600" b="1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paired</a:t>
            </a:r>
            <a:r>
              <a:rPr sz="16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with</a:t>
            </a:r>
            <a:r>
              <a:rPr sz="16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a</a:t>
            </a:r>
            <a:r>
              <a:rPr sz="16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Fidelity</a:t>
            </a:r>
            <a:r>
              <a:rPr sz="16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HSA®.</a:t>
            </a:r>
            <a:r>
              <a:rPr sz="16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It</a:t>
            </a:r>
            <a:r>
              <a:rPr sz="16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saves</a:t>
            </a:r>
            <a:r>
              <a:rPr sz="16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you</a:t>
            </a:r>
            <a:r>
              <a:rPr sz="16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money</a:t>
            </a:r>
            <a:r>
              <a:rPr sz="16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on</a:t>
            </a:r>
            <a:r>
              <a:rPr sz="16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idelity Sans"/>
                <a:cs typeface="Fidelity Sans"/>
              </a:rPr>
              <a:t>taxes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and</a:t>
            </a:r>
            <a:r>
              <a:rPr sz="16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can</a:t>
            </a:r>
            <a:r>
              <a:rPr sz="1600" spc="-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help</a:t>
            </a:r>
            <a:r>
              <a:rPr sz="1600" spc="-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you</a:t>
            </a:r>
            <a:r>
              <a:rPr sz="1600" spc="-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make</a:t>
            </a:r>
            <a:r>
              <a:rPr sz="1600" spc="-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the</a:t>
            </a:r>
            <a:r>
              <a:rPr sz="16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most</a:t>
            </a:r>
            <a:r>
              <a:rPr sz="1600" spc="-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of</a:t>
            </a:r>
            <a:r>
              <a:rPr sz="1600" spc="-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your</a:t>
            </a:r>
            <a:r>
              <a:rPr sz="1600" spc="-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health</a:t>
            </a:r>
            <a:r>
              <a:rPr sz="1600" spc="-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FFFFFF"/>
                </a:solidFill>
                <a:latin typeface="Fidelity Sans"/>
                <a:cs typeface="Fidelity Sans"/>
              </a:rPr>
              <a:t>care</a:t>
            </a:r>
            <a:r>
              <a:rPr sz="1600" spc="-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idelity Sans"/>
                <a:cs typeface="Fidelity Sans"/>
              </a:rPr>
              <a:t>spending.</a:t>
            </a:r>
            <a:endParaRPr sz="1600" dirty="0">
              <a:latin typeface="Fidelity Sans"/>
              <a:cs typeface="Fidelity San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25400" marR="17780">
              <a:lnSpc>
                <a:spcPct val="100899"/>
              </a:lnSpc>
              <a:spcBef>
                <a:spcPts val="55"/>
              </a:spcBef>
            </a:pPr>
            <a:r>
              <a:rPr spc="-105" dirty="0"/>
              <a:t>Take</a:t>
            </a:r>
            <a:r>
              <a:rPr spc="-135" dirty="0"/>
              <a:t> </a:t>
            </a:r>
            <a:r>
              <a:rPr spc="-60" dirty="0"/>
              <a:t>control</a:t>
            </a:r>
            <a:r>
              <a:rPr spc="-160" dirty="0"/>
              <a:t> </a:t>
            </a:r>
            <a:r>
              <a:rPr dirty="0"/>
              <a:t>of</a:t>
            </a:r>
            <a:r>
              <a:rPr spc="-145" dirty="0"/>
              <a:t> </a:t>
            </a:r>
            <a:r>
              <a:rPr spc="-60" dirty="0"/>
              <a:t>your</a:t>
            </a:r>
            <a:r>
              <a:rPr spc="-145" dirty="0"/>
              <a:t> </a:t>
            </a:r>
            <a:r>
              <a:rPr spc="-10" dirty="0"/>
              <a:t>health </a:t>
            </a:r>
            <a:r>
              <a:rPr spc="-20" dirty="0"/>
              <a:t>care</a:t>
            </a:r>
            <a:r>
              <a:rPr spc="-220" dirty="0"/>
              <a:t> </a:t>
            </a:r>
            <a:r>
              <a:rPr spc="-45" dirty="0"/>
              <a:t>spending.</a:t>
            </a:r>
            <a:r>
              <a:rPr spc="-190" dirty="0"/>
              <a:t> </a:t>
            </a:r>
            <a:r>
              <a:rPr spc="-10" dirty="0"/>
              <a:t>Open</a:t>
            </a:r>
            <a:r>
              <a:rPr spc="-210" dirty="0"/>
              <a:t> </a:t>
            </a:r>
            <a:r>
              <a:rPr spc="-25" dirty="0"/>
              <a:t>the </a:t>
            </a:r>
            <a:r>
              <a:rPr dirty="0"/>
              <a:t>#1</a:t>
            </a:r>
            <a:r>
              <a:rPr spc="-240" dirty="0"/>
              <a:t> </a:t>
            </a:r>
            <a:r>
              <a:rPr spc="-35" dirty="0"/>
              <a:t>HSA</a:t>
            </a:r>
            <a:r>
              <a:rPr sz="3300" spc="-52" baseline="31565" dirty="0"/>
              <a:t>*</a:t>
            </a:r>
            <a:r>
              <a:rPr sz="3300" spc="284" baseline="31565" dirty="0"/>
              <a:t> </a:t>
            </a:r>
            <a:r>
              <a:rPr sz="3800" spc="-40" dirty="0"/>
              <a:t>from</a:t>
            </a:r>
            <a:r>
              <a:rPr sz="3800" spc="-195" dirty="0"/>
              <a:t> </a:t>
            </a:r>
            <a:r>
              <a:rPr sz="3800" spc="-10" dirty="0"/>
              <a:t>Fidelity.</a:t>
            </a:r>
            <a:endParaRPr sz="3800" dirty="0"/>
          </a:p>
        </p:txBody>
      </p:sp>
      <p:sp>
        <p:nvSpPr>
          <p:cNvPr id="6" name="object 6"/>
          <p:cNvSpPr txBox="1"/>
          <p:nvPr/>
        </p:nvSpPr>
        <p:spPr>
          <a:xfrm>
            <a:off x="8307323" y="5383806"/>
            <a:ext cx="5217795" cy="60960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800" dirty="0">
                <a:solidFill>
                  <a:srgbClr val="FFFFFF"/>
                </a:solidFill>
                <a:latin typeface="Fidelity Sans"/>
                <a:cs typeface="Fidelity Sans"/>
              </a:rPr>
              <a:t>Scan</a:t>
            </a:r>
            <a:r>
              <a:rPr sz="1800" spc="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 Sans"/>
                <a:cs typeface="Fidelity Sans"/>
              </a:rPr>
              <a:t>this</a:t>
            </a:r>
            <a:r>
              <a:rPr sz="1800" spc="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 Sans"/>
                <a:cs typeface="Fidelity Sans"/>
              </a:rPr>
              <a:t>code,</a:t>
            </a:r>
            <a:r>
              <a:rPr sz="1800" spc="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 Sans"/>
                <a:cs typeface="Fidelity Sans"/>
              </a:rPr>
              <a:t>text</a:t>
            </a:r>
            <a:r>
              <a:rPr sz="1800" spc="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 Sans"/>
                <a:cs typeface="Fidelity Sans"/>
              </a:rPr>
              <a:t>HSA</a:t>
            </a:r>
            <a:r>
              <a:rPr sz="1800" spc="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 Sans"/>
                <a:cs typeface="Fidelity Sans"/>
              </a:rPr>
              <a:t>to</a:t>
            </a:r>
            <a:r>
              <a:rPr sz="1800" spc="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 Sans"/>
                <a:cs typeface="Fidelity Sans"/>
              </a:rPr>
              <a:t>343-898,</a:t>
            </a:r>
            <a:r>
              <a:rPr sz="1800" spc="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 Sans"/>
                <a:cs typeface="Fidelity Sans"/>
              </a:rPr>
              <a:t>or</a:t>
            </a:r>
            <a:r>
              <a:rPr sz="1800" spc="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Fidelity Sans"/>
                <a:cs typeface="Fidelity Sans"/>
              </a:rPr>
              <a:t>visit</a:t>
            </a:r>
            <a:endParaRPr sz="1800" dirty="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00" b="1" spc="-45" dirty="0">
                <a:solidFill>
                  <a:srgbClr val="FFFFFF"/>
                </a:solidFill>
                <a:latin typeface="Fidelity Sans"/>
                <a:cs typeface="Fidelity Sans"/>
              </a:rPr>
              <a:t>Fidelity.com/HealthSavingsAccount</a:t>
            </a:r>
            <a:r>
              <a:rPr sz="1800" b="1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 Sans"/>
                <a:cs typeface="Fidelity Sans"/>
              </a:rPr>
              <a:t>for</a:t>
            </a:r>
            <a:r>
              <a:rPr sz="1800" spc="-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800" dirty="0">
                <a:solidFill>
                  <a:srgbClr val="FFFFFF"/>
                </a:solidFill>
                <a:latin typeface="Fidelity Sans"/>
                <a:cs typeface="Fidelity Sans"/>
              </a:rPr>
              <a:t>more</a:t>
            </a:r>
            <a:r>
              <a:rPr sz="180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Fidelity Sans"/>
                <a:cs typeface="Fidelity Sans"/>
              </a:rPr>
              <a:t>info.</a:t>
            </a:r>
            <a:endParaRPr sz="1800" dirty="0">
              <a:latin typeface="Fidelity Sans"/>
              <a:cs typeface="Fidelity San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959600" y="403165"/>
            <a:ext cx="7193323" cy="5860392"/>
            <a:chOff x="6959600" y="403165"/>
            <a:chExt cx="7193323" cy="5860392"/>
          </a:xfrm>
        </p:grpSpPr>
        <p:pic>
          <p:nvPicPr>
            <p:cNvPr id="8" name="object 8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59600" y="5245449"/>
              <a:ext cx="1018108" cy="101810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26993" y="403165"/>
              <a:ext cx="2025930" cy="4390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169</Words>
  <Application>Microsoft Office PowerPoint</Application>
  <PresentationFormat>Custom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Fidelity Sans</vt:lpstr>
      <vt:lpstr>Fidelity Slab-240517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/BOSTON/xinet/BosWork/Jobs/_2021/43024/Piece 2_digital assets/43</dc:title>
  <dc:creator>a691496</dc:creator>
  <cp:lastModifiedBy>Trujillo, Montana</cp:lastModifiedBy>
  <cp:revision>2</cp:revision>
  <dcterms:created xsi:type="dcterms:W3CDTF">2024-07-29T17:22:16Z</dcterms:created>
  <dcterms:modified xsi:type="dcterms:W3CDTF">2024-08-16T21:37:03Z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2024-07-12T00:00:00Z</vt:filetime>
  </property>
  <property fmtid="{D5CDD505-2E9C-101B-9397-08002B2CF9AE}" pid="3" name="Creator">
    <vt:lpwstr>Adobe InDesign 19.4 (Macintosh)</vt:lpwstr>
  </property>
  <property fmtid="{D5CDD505-2E9C-101B-9397-08002B2CF9AE}" pid="4" name="LastSaved">
    <vt:filetime>2024-07-29T00:00:00Z</vt:filetime>
  </property>
  <property fmtid="{D5CDD505-2E9C-101B-9397-08002B2CF9AE}" pid="5" name="Producer">
    <vt:lpwstr>Adobe PDF Library 17.0</vt:lpwstr>
  </property>
</Properties>
</file>