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  <p:sldMasterId id="2147483689" r:id="rId6"/>
  </p:sldMasterIdLst>
  <p:notesMasterIdLst>
    <p:notesMasterId r:id="rId8"/>
  </p:notesMasterIdLst>
  <p:sldIdLst>
    <p:sldId id="2147483645" r:id="rId7"/>
  </p:sldIdLst>
  <p:sldSz cx="12192000" cy="6858000"/>
  <p:notesSz cx="6858000" cy="9144000"/>
  <p:defaultTextStyle>
    <a:defPPr>
      <a:defRPr lang="en-US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3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1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1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F6C90C-1926-1597-E77A-22B764091DD3}" name="Palmer, Kelley" initials="PK" userId="S::a760424@DSDOM1.DSROOT.FMR.COM::ec8b19ff-9717-44a7-88ed-141b341b829a" providerId="AD"/>
  <p188:author id="{19686D50-2DB1-8E58-0BBD-9488325D55C2}" name="Park, Karen" initials="PK" userId="S::a539023@dsdom1.dsroot.fmr.com::88908f2b-08df-4d82-8cd8-6ba76a99dce5" providerId="AD"/>
  <p188:author id="{D9AAE18E-B8D3-C20F-1C92-4B3B39C4CCD9}" name="Hall, Erin" initials="HE" userId="S::a618087@DSDOM1.DSROOT.FMR.COM::0fde04db-34a7-4e46-824b-7bcc54ae8959" providerId="AD"/>
  <p188:author id="{B9E1B5F0-6451-755D-53EF-30056C44E4FA}" name="Tamburello, Elizabeth" initials="TE" userId="S::a648198@fmr.com::1f09c21a-2a17-4381-9a3b-114a61825c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86FD9F-4572-4034-BF30-5EF009033891}" v="56" dt="2025-08-21T16:31: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0C824-A3B7-485F-A5C3-6BEC01442C7E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291FE-D499-493A-8793-FC23B78A2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24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3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1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1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9CC33-64AD-779C-8F0A-31C9613DB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966BF-FA26-B61F-813C-EE80594A5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471D3-7EC8-821A-9165-A7202FB4E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CFA98-604A-E7C3-8AF6-B7416D7F97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639B7-B96F-4500-B4EE-2A5E207A99E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200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42" y="1"/>
            <a:ext cx="11295529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882" rtl="0" eaLnBrk="1" latinLnBrk="0" hangingPunct="1">
              <a:lnSpc>
                <a:spcPts val="2293"/>
              </a:lnSpc>
              <a:def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Fidelity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A167A27-D5F1-4EF4-BCCB-16665C7F7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242" y="924494"/>
            <a:ext cx="11295529" cy="589711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  <a:lvl2pPr marL="45721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665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9" y="619170"/>
            <a:ext cx="10964141" cy="8950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algn="l" defTabSz="806882" rtl="0" eaLnBrk="1" latinLnBrk="0" hangingPunct="1">
              <a:lnSpc>
                <a:spcPts val="2293"/>
              </a:lnSpc>
              <a:def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Fidelity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918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42" y="1"/>
            <a:ext cx="11295529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882" rtl="0" eaLnBrk="1" latinLnBrk="0" hangingPunct="1">
              <a:lnSpc>
                <a:spcPts val="2293"/>
              </a:lnSpc>
              <a:def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Fidelity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1514203"/>
            <a:ext cx="12192000" cy="4419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550505-5B21-43BD-93D9-D645D795B5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242" y="924494"/>
            <a:ext cx="11295529" cy="589711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  <a:lvl2pPr marL="45721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9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Gra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8"/>
            <a:ext cx="12192000" cy="151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9" y="1"/>
            <a:ext cx="10964141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882" rtl="0" eaLnBrk="1" latinLnBrk="0" hangingPunct="1">
              <a:lnSpc>
                <a:spcPts val="2293"/>
              </a:lnSpc>
              <a:def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Fidelity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3AE5F31-A08E-4023-8FCE-EEE2BB87D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242" y="924494"/>
            <a:ext cx="10964447" cy="589711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  <a:lvl2pPr marL="45721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02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sitting at a desk in front of a window&#10;&#10;Description automatically generated">
            <a:extLst>
              <a:ext uri="{FF2B5EF4-FFF2-40B4-BE49-F238E27FC236}">
                <a16:creationId xmlns:a16="http://schemas.microsoft.com/office/drawing/2014/main" id="{41190656-CCE0-E24D-9BB0-06F5D1BEC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39" b="7239"/>
          <a:stretch/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12192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4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6" y="6162431"/>
            <a:ext cx="9119551" cy="493875"/>
            <a:chOff x="1336966" y="83562"/>
            <a:chExt cx="8462678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1336966" y="203299"/>
              <a:ext cx="8318289" cy="246351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868" y="987412"/>
            <a:ext cx="992707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9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8868" y="2977691"/>
            <a:ext cx="992707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3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03440" indent="0" algn="ctr">
              <a:buNone/>
              <a:defRPr sz="1765"/>
            </a:lvl2pPr>
            <a:lvl3pPr marL="806882" indent="0" algn="ctr">
              <a:buNone/>
              <a:defRPr sz="1588"/>
            </a:lvl3pPr>
            <a:lvl4pPr marL="1210324" indent="0" algn="ctr">
              <a:buNone/>
              <a:defRPr sz="1412"/>
            </a:lvl4pPr>
            <a:lvl5pPr marL="1613765" indent="0" algn="ctr">
              <a:buNone/>
              <a:defRPr sz="1412"/>
            </a:lvl5pPr>
            <a:lvl6pPr marL="2017205" indent="0" algn="ctr">
              <a:buNone/>
              <a:defRPr sz="1412"/>
            </a:lvl6pPr>
            <a:lvl7pPr marL="2420645" indent="0" algn="ctr">
              <a:buNone/>
              <a:defRPr sz="1412"/>
            </a:lvl7pPr>
            <a:lvl8pPr marL="2824087" indent="0" algn="ctr">
              <a:buNone/>
              <a:defRPr sz="1412"/>
            </a:lvl8pPr>
            <a:lvl9pPr marL="3227527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8867" y="451327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8307" y="6171111"/>
            <a:ext cx="1935279" cy="407117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1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itle Page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85A1CB4A-BA8C-B84F-B8B7-6454FF003B47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Freeform 50">
            <a:extLst>
              <a:ext uri="{FF2B5EF4-FFF2-40B4-BE49-F238E27FC236}">
                <a16:creationId xmlns:a16="http://schemas.microsoft.com/office/drawing/2014/main" id="{0BFE5058-EC91-B84D-A3C9-BF75B5A72B71}"/>
              </a:ext>
            </a:extLst>
          </p:cNvPr>
          <p:cNvSpPr/>
          <p:nvPr userDrawn="1"/>
        </p:nvSpPr>
        <p:spPr>
          <a:xfrm>
            <a:off x="5" y="-6197"/>
            <a:ext cx="8355695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2">
              <a:lumMod val="7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242" y="987304"/>
            <a:ext cx="992707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9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8242" y="2977138"/>
            <a:ext cx="992707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3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03440" indent="0" algn="ctr">
              <a:buNone/>
              <a:defRPr sz="1765"/>
            </a:lvl2pPr>
            <a:lvl3pPr marL="806882" indent="0" algn="ctr">
              <a:buNone/>
              <a:defRPr sz="1588"/>
            </a:lvl3pPr>
            <a:lvl4pPr marL="1210324" indent="0" algn="ctr">
              <a:buNone/>
              <a:defRPr sz="1412"/>
            </a:lvl4pPr>
            <a:lvl5pPr marL="1613765" indent="0" algn="ctr">
              <a:buNone/>
              <a:defRPr sz="1412"/>
            </a:lvl5pPr>
            <a:lvl6pPr marL="2017205" indent="0" algn="ctr">
              <a:buNone/>
              <a:defRPr sz="1412"/>
            </a:lvl6pPr>
            <a:lvl7pPr marL="2420645" indent="0" algn="ctr">
              <a:buNone/>
              <a:defRPr sz="1412"/>
            </a:lvl7pPr>
            <a:lvl8pPr marL="2824087" indent="0" algn="ctr">
              <a:buNone/>
              <a:defRPr sz="1412"/>
            </a:lvl8pPr>
            <a:lvl9pPr marL="3227527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6485" y="453715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5E7160-50EB-4500-9A39-C1561CDEEAD4}"/>
              </a:ext>
            </a:extLst>
          </p:cNvPr>
          <p:cNvGrpSpPr/>
          <p:nvPr userDrawn="1"/>
        </p:nvGrpSpPr>
        <p:grpSpPr>
          <a:xfrm>
            <a:off x="6" y="6162431"/>
            <a:ext cx="9119551" cy="493875"/>
            <a:chOff x="1336966" y="83562"/>
            <a:chExt cx="8462678" cy="4801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0ADB40-08F3-4DDA-8E02-4AA9B3F11CA7}"/>
                </a:ext>
              </a:extLst>
            </p:cNvPr>
            <p:cNvSpPr/>
            <p:nvPr/>
          </p:nvSpPr>
          <p:spPr>
            <a:xfrm>
              <a:off x="1336966" y="203299"/>
              <a:ext cx="8318289" cy="246351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3" name="Picture 12" descr="arrow.png">
              <a:extLst>
                <a:ext uri="{FF2B5EF4-FFF2-40B4-BE49-F238E27FC236}">
                  <a16:creationId xmlns:a16="http://schemas.microsoft.com/office/drawing/2014/main" id="{708671E5-93D9-4CD5-BC82-05BE59972E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pic>
        <p:nvPicPr>
          <p:cNvPr id="14" name="Picture 50" descr="Fid_Logo_Rev.png">
            <a:extLst>
              <a:ext uri="{FF2B5EF4-FFF2-40B4-BE49-F238E27FC236}">
                <a16:creationId xmlns:a16="http://schemas.microsoft.com/office/drawing/2014/main" id="{4A54904A-9D6A-4ED8-A4CF-CC99665D702B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8307" y="6171111"/>
            <a:ext cx="1935279" cy="40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34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ering Level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4125CDB0-83BB-4155-A634-00144F7AE4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47" b="13547"/>
          <a:stretch/>
        </p:blipFill>
        <p:spPr>
          <a:xfrm>
            <a:off x="7" y="3"/>
            <a:ext cx="12192001" cy="687510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7" y="0"/>
            <a:ext cx="12191999" cy="685800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88" noProof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8867" y="450562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34E624F-33F8-4813-A231-7423A9523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570" y="1720280"/>
            <a:ext cx="7546429" cy="59498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119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Focus on what matters.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9BA8C-4170-4CF5-B99E-C0011DF7FB6B}"/>
              </a:ext>
            </a:extLst>
          </p:cNvPr>
          <p:cNvSpPr txBox="1"/>
          <p:nvPr userDrawn="1"/>
        </p:nvSpPr>
        <p:spPr>
          <a:xfrm>
            <a:off x="361424" y="1329321"/>
            <a:ext cx="2653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806882" rtl="0" eaLnBrk="1" latinLnBrk="0" hangingPunct="1">
              <a:spcAft>
                <a:spcPts val="3177"/>
              </a:spcAft>
            </a:pPr>
            <a:r>
              <a:rPr lang="en-US" sz="1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FIDELITY WORKS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0D74EB-3EEA-4943-B733-BCDD9F84A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239" y="2315273"/>
            <a:ext cx="7544955" cy="1864379"/>
          </a:xfrm>
        </p:spPr>
        <p:txBody>
          <a:bodyPr lIns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19" indent="0">
              <a:buNone/>
              <a:defRPr sz="1765"/>
            </a:lvl2pPr>
            <a:lvl3pPr marL="914440" indent="0">
              <a:buNone/>
              <a:defRPr sz="1765"/>
            </a:lvl3pPr>
            <a:lvl4pPr marL="1371659" indent="0">
              <a:buNone/>
              <a:defRPr sz="1765"/>
            </a:lvl4pPr>
            <a:lvl5pPr marL="1828879" indent="0">
              <a:buNone/>
              <a:defRPr sz="176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218BB-AACA-4F53-BA8C-776C9881BADA}"/>
              </a:ext>
            </a:extLst>
          </p:cNvPr>
          <p:cNvGrpSpPr/>
          <p:nvPr userDrawn="1"/>
        </p:nvGrpSpPr>
        <p:grpSpPr>
          <a:xfrm>
            <a:off x="6" y="6162431"/>
            <a:ext cx="9119551" cy="493875"/>
            <a:chOff x="1336966" y="83562"/>
            <a:chExt cx="8462678" cy="48013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029CAE7-E44F-4973-97F2-A40A52EE2932}"/>
                </a:ext>
              </a:extLst>
            </p:cNvPr>
            <p:cNvSpPr/>
            <p:nvPr/>
          </p:nvSpPr>
          <p:spPr>
            <a:xfrm>
              <a:off x="1336966" y="203299"/>
              <a:ext cx="8318289" cy="246351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" name="Picture 19" descr="arrow.png">
              <a:extLst>
                <a:ext uri="{FF2B5EF4-FFF2-40B4-BE49-F238E27FC236}">
                  <a16:creationId xmlns:a16="http://schemas.microsoft.com/office/drawing/2014/main" id="{5A8278EB-29A8-46D9-8956-7A6ECE514E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pic>
        <p:nvPicPr>
          <p:cNvPr id="21" name="Picture 50" descr="Fid_Logo_Rev.png">
            <a:extLst>
              <a:ext uri="{FF2B5EF4-FFF2-40B4-BE49-F238E27FC236}">
                <a16:creationId xmlns:a16="http://schemas.microsoft.com/office/drawing/2014/main" id="{ED32BD80-0717-48B7-B2CF-572D5C5D121E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8307" y="6171111"/>
            <a:ext cx="1935279" cy="407117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39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Level Title Page -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E8782F6E-B0A1-4834-A93E-666B70DE4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694" t="2120" r="1" b="2761"/>
          <a:stretch/>
        </p:blipFill>
        <p:spPr>
          <a:xfrm>
            <a:off x="3" y="2"/>
            <a:ext cx="12203393" cy="6867316"/>
          </a:xfrm>
          <a:prstGeom prst="rect">
            <a:avLst/>
          </a:prstGeom>
        </p:spPr>
      </p:pic>
      <p:sp>
        <p:nvSpPr>
          <p:cNvPr id="30" name="Freeform 17">
            <a:extLst>
              <a:ext uri="{FF2B5EF4-FFF2-40B4-BE49-F238E27FC236}">
                <a16:creationId xmlns:a16="http://schemas.microsoft.com/office/drawing/2014/main" id="{173AD459-7747-4DA2-AB46-9ABF5AA00B3A}"/>
              </a:ext>
            </a:extLst>
          </p:cNvPr>
          <p:cNvSpPr/>
          <p:nvPr userDrawn="1"/>
        </p:nvSpPr>
        <p:spPr>
          <a:xfrm flipH="1" flipV="1">
            <a:off x="-19506" y="-27438"/>
            <a:ext cx="9726435" cy="6887441"/>
          </a:xfrm>
          <a:custGeom>
            <a:avLst/>
            <a:gdLst>
              <a:gd name="connsiteX0" fmla="*/ 7408759 w 7408759"/>
              <a:gd name="connsiteY0" fmla="*/ 7763196 h 7763196"/>
              <a:gd name="connsiteX1" fmla="*/ 7128539 w 7408759"/>
              <a:gd name="connsiteY1" fmla="*/ 7763196 h 7763196"/>
              <a:gd name="connsiteX2" fmla="*/ 280220 w 7408759"/>
              <a:gd name="connsiteY2" fmla="*/ 7763196 h 7763196"/>
              <a:gd name="connsiteX3" fmla="*/ 0 w 7408759"/>
              <a:gd name="connsiteY3" fmla="*/ 7763196 h 7763196"/>
              <a:gd name="connsiteX4" fmla="*/ 3157429 w 7408759"/>
              <a:gd name="connsiteY4" fmla="*/ 0 h 7763196"/>
              <a:gd name="connsiteX5" fmla="*/ 3437649 w 7408759"/>
              <a:gd name="connsiteY5" fmla="*/ 0 h 7763196"/>
              <a:gd name="connsiteX6" fmla="*/ 4526759 w 7408759"/>
              <a:gd name="connsiteY6" fmla="*/ 0 h 7763196"/>
              <a:gd name="connsiteX7" fmla="*/ 4806979 w 7408759"/>
              <a:gd name="connsiteY7" fmla="*/ 0 h 7763196"/>
              <a:gd name="connsiteX8" fmla="*/ 7128539 w 7408759"/>
              <a:gd name="connsiteY8" fmla="*/ 0 h 7763196"/>
              <a:gd name="connsiteX9" fmla="*/ 7408759 w 7408759"/>
              <a:gd name="connsiteY9" fmla="*/ 0 h 7763196"/>
              <a:gd name="connsiteX0" fmla="*/ 7408759 w 7408759"/>
              <a:gd name="connsiteY0" fmla="*/ 7763196 h 7763196"/>
              <a:gd name="connsiteX1" fmla="*/ 7128539 w 7408759"/>
              <a:gd name="connsiteY1" fmla="*/ 7763196 h 7763196"/>
              <a:gd name="connsiteX2" fmla="*/ 1167726 w 7408759"/>
              <a:gd name="connsiteY2" fmla="*/ 7751907 h 7763196"/>
              <a:gd name="connsiteX3" fmla="*/ 0 w 7408759"/>
              <a:gd name="connsiteY3" fmla="*/ 7763196 h 7763196"/>
              <a:gd name="connsiteX4" fmla="*/ 3157429 w 7408759"/>
              <a:gd name="connsiteY4" fmla="*/ 0 h 7763196"/>
              <a:gd name="connsiteX5" fmla="*/ 3437649 w 7408759"/>
              <a:gd name="connsiteY5" fmla="*/ 0 h 7763196"/>
              <a:gd name="connsiteX6" fmla="*/ 4526759 w 7408759"/>
              <a:gd name="connsiteY6" fmla="*/ 0 h 7763196"/>
              <a:gd name="connsiteX7" fmla="*/ 4806979 w 7408759"/>
              <a:gd name="connsiteY7" fmla="*/ 0 h 7763196"/>
              <a:gd name="connsiteX8" fmla="*/ 7128539 w 7408759"/>
              <a:gd name="connsiteY8" fmla="*/ 0 h 7763196"/>
              <a:gd name="connsiteX9" fmla="*/ 7408759 w 7408759"/>
              <a:gd name="connsiteY9" fmla="*/ 0 h 7763196"/>
              <a:gd name="connsiteX10" fmla="*/ 7408759 w 7408759"/>
              <a:gd name="connsiteY10" fmla="*/ 7763196 h 7763196"/>
              <a:gd name="connsiteX0" fmla="*/ 6554123 w 6554123"/>
              <a:gd name="connsiteY0" fmla="*/ 7763196 h 7763196"/>
              <a:gd name="connsiteX1" fmla="*/ 6273903 w 6554123"/>
              <a:gd name="connsiteY1" fmla="*/ 7763196 h 7763196"/>
              <a:gd name="connsiteX2" fmla="*/ 313090 w 6554123"/>
              <a:gd name="connsiteY2" fmla="*/ 7751907 h 7763196"/>
              <a:gd name="connsiteX3" fmla="*/ 0 w 6554123"/>
              <a:gd name="connsiteY3" fmla="*/ 7763196 h 7763196"/>
              <a:gd name="connsiteX4" fmla="*/ 2302793 w 6554123"/>
              <a:gd name="connsiteY4" fmla="*/ 0 h 7763196"/>
              <a:gd name="connsiteX5" fmla="*/ 2583013 w 6554123"/>
              <a:gd name="connsiteY5" fmla="*/ 0 h 7763196"/>
              <a:gd name="connsiteX6" fmla="*/ 3672123 w 6554123"/>
              <a:gd name="connsiteY6" fmla="*/ 0 h 7763196"/>
              <a:gd name="connsiteX7" fmla="*/ 3952343 w 6554123"/>
              <a:gd name="connsiteY7" fmla="*/ 0 h 7763196"/>
              <a:gd name="connsiteX8" fmla="*/ 6273903 w 6554123"/>
              <a:gd name="connsiteY8" fmla="*/ 0 h 7763196"/>
              <a:gd name="connsiteX9" fmla="*/ 6554123 w 6554123"/>
              <a:gd name="connsiteY9" fmla="*/ 0 h 7763196"/>
              <a:gd name="connsiteX10" fmla="*/ 6554123 w 6554123"/>
              <a:gd name="connsiteY10" fmla="*/ 7763196 h 7763196"/>
              <a:gd name="connsiteX0" fmla="*/ 6554123 w 6554123"/>
              <a:gd name="connsiteY0" fmla="*/ 7763196 h 7785734"/>
              <a:gd name="connsiteX1" fmla="*/ 6273903 w 6554123"/>
              <a:gd name="connsiteY1" fmla="*/ 7763196 h 7785734"/>
              <a:gd name="connsiteX2" fmla="*/ 313090 w 6554123"/>
              <a:gd name="connsiteY2" fmla="*/ 7785734 h 7785734"/>
              <a:gd name="connsiteX3" fmla="*/ 0 w 6554123"/>
              <a:gd name="connsiteY3" fmla="*/ 7763196 h 7785734"/>
              <a:gd name="connsiteX4" fmla="*/ 2302793 w 6554123"/>
              <a:gd name="connsiteY4" fmla="*/ 0 h 7785734"/>
              <a:gd name="connsiteX5" fmla="*/ 2583013 w 6554123"/>
              <a:gd name="connsiteY5" fmla="*/ 0 h 7785734"/>
              <a:gd name="connsiteX6" fmla="*/ 3672123 w 6554123"/>
              <a:gd name="connsiteY6" fmla="*/ 0 h 7785734"/>
              <a:gd name="connsiteX7" fmla="*/ 3952343 w 6554123"/>
              <a:gd name="connsiteY7" fmla="*/ 0 h 7785734"/>
              <a:gd name="connsiteX8" fmla="*/ 6273903 w 6554123"/>
              <a:gd name="connsiteY8" fmla="*/ 0 h 7785734"/>
              <a:gd name="connsiteX9" fmla="*/ 6554123 w 6554123"/>
              <a:gd name="connsiteY9" fmla="*/ 0 h 7785734"/>
              <a:gd name="connsiteX10" fmla="*/ 6554123 w 6554123"/>
              <a:gd name="connsiteY10" fmla="*/ 7763196 h 7785734"/>
              <a:gd name="connsiteX0" fmla="*/ 8019572 w 8019572"/>
              <a:gd name="connsiteY0" fmla="*/ 7789654 h 7789654"/>
              <a:gd name="connsiteX1" fmla="*/ 6273903 w 8019572"/>
              <a:gd name="connsiteY1" fmla="*/ 7763196 h 7789654"/>
              <a:gd name="connsiteX2" fmla="*/ 313090 w 8019572"/>
              <a:gd name="connsiteY2" fmla="*/ 7785734 h 7789654"/>
              <a:gd name="connsiteX3" fmla="*/ 0 w 8019572"/>
              <a:gd name="connsiteY3" fmla="*/ 7763196 h 7789654"/>
              <a:gd name="connsiteX4" fmla="*/ 2302793 w 8019572"/>
              <a:gd name="connsiteY4" fmla="*/ 0 h 7789654"/>
              <a:gd name="connsiteX5" fmla="*/ 2583013 w 8019572"/>
              <a:gd name="connsiteY5" fmla="*/ 0 h 7789654"/>
              <a:gd name="connsiteX6" fmla="*/ 3672123 w 8019572"/>
              <a:gd name="connsiteY6" fmla="*/ 0 h 7789654"/>
              <a:gd name="connsiteX7" fmla="*/ 3952343 w 8019572"/>
              <a:gd name="connsiteY7" fmla="*/ 0 h 7789654"/>
              <a:gd name="connsiteX8" fmla="*/ 6273903 w 8019572"/>
              <a:gd name="connsiteY8" fmla="*/ 0 h 7789654"/>
              <a:gd name="connsiteX9" fmla="*/ 6554123 w 8019572"/>
              <a:gd name="connsiteY9" fmla="*/ 0 h 7789654"/>
              <a:gd name="connsiteX10" fmla="*/ 8019572 w 8019572"/>
              <a:gd name="connsiteY10" fmla="*/ 7789654 h 7789654"/>
              <a:gd name="connsiteX0" fmla="*/ 8019572 w 8019572"/>
              <a:gd name="connsiteY0" fmla="*/ 7802882 h 7802882"/>
              <a:gd name="connsiteX1" fmla="*/ 6273903 w 8019572"/>
              <a:gd name="connsiteY1" fmla="*/ 7776424 h 7802882"/>
              <a:gd name="connsiteX2" fmla="*/ 313090 w 8019572"/>
              <a:gd name="connsiteY2" fmla="*/ 7798962 h 7802882"/>
              <a:gd name="connsiteX3" fmla="*/ 0 w 8019572"/>
              <a:gd name="connsiteY3" fmla="*/ 7776424 h 7802882"/>
              <a:gd name="connsiteX4" fmla="*/ 2302793 w 8019572"/>
              <a:gd name="connsiteY4" fmla="*/ 13228 h 7802882"/>
              <a:gd name="connsiteX5" fmla="*/ 2583013 w 8019572"/>
              <a:gd name="connsiteY5" fmla="*/ 13228 h 7802882"/>
              <a:gd name="connsiteX6" fmla="*/ 3672123 w 8019572"/>
              <a:gd name="connsiteY6" fmla="*/ 13228 h 7802882"/>
              <a:gd name="connsiteX7" fmla="*/ 3952343 w 8019572"/>
              <a:gd name="connsiteY7" fmla="*/ 13228 h 7802882"/>
              <a:gd name="connsiteX8" fmla="*/ 6273903 w 8019572"/>
              <a:gd name="connsiteY8" fmla="*/ 13228 h 7802882"/>
              <a:gd name="connsiteX9" fmla="*/ 8009930 w 8019572"/>
              <a:gd name="connsiteY9" fmla="*/ 0 h 7802882"/>
              <a:gd name="connsiteX10" fmla="*/ 8019572 w 8019572"/>
              <a:gd name="connsiteY10" fmla="*/ 7802882 h 7802882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2583013 w 8019572"/>
              <a:gd name="connsiteY5" fmla="*/ 23245 h 7812899"/>
              <a:gd name="connsiteX6" fmla="*/ 3672123 w 8019572"/>
              <a:gd name="connsiteY6" fmla="*/ 23245 h 7812899"/>
              <a:gd name="connsiteX7" fmla="*/ 3952343 w 8019572"/>
              <a:gd name="connsiteY7" fmla="*/ 23245 h 7812899"/>
              <a:gd name="connsiteX8" fmla="*/ 6273903 w 8019572"/>
              <a:gd name="connsiteY8" fmla="*/ 23245 h 7812899"/>
              <a:gd name="connsiteX9" fmla="*/ 8009930 w 8019572"/>
              <a:gd name="connsiteY9" fmla="*/ 10017 h 7812899"/>
              <a:gd name="connsiteX10" fmla="*/ 8019572 w 8019572"/>
              <a:gd name="connsiteY10" fmla="*/ 7812899 h 7812899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3672123 w 8019572"/>
              <a:gd name="connsiteY5" fmla="*/ 23245 h 7812899"/>
              <a:gd name="connsiteX6" fmla="*/ 3952343 w 8019572"/>
              <a:gd name="connsiteY6" fmla="*/ 23245 h 7812899"/>
              <a:gd name="connsiteX7" fmla="*/ 6273903 w 8019572"/>
              <a:gd name="connsiteY7" fmla="*/ 23245 h 7812899"/>
              <a:gd name="connsiteX8" fmla="*/ 8009930 w 8019572"/>
              <a:gd name="connsiteY8" fmla="*/ 10017 h 7812899"/>
              <a:gd name="connsiteX9" fmla="*/ 8019572 w 8019572"/>
              <a:gd name="connsiteY9" fmla="*/ 7812899 h 7812899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3952343 w 8019572"/>
              <a:gd name="connsiteY5" fmla="*/ 23245 h 7812899"/>
              <a:gd name="connsiteX6" fmla="*/ 6273903 w 8019572"/>
              <a:gd name="connsiteY6" fmla="*/ 23245 h 7812899"/>
              <a:gd name="connsiteX7" fmla="*/ 8009930 w 8019572"/>
              <a:gd name="connsiteY7" fmla="*/ 10017 h 7812899"/>
              <a:gd name="connsiteX8" fmla="*/ 8019572 w 8019572"/>
              <a:gd name="connsiteY8" fmla="*/ 7812899 h 7812899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6273903 w 8019572"/>
              <a:gd name="connsiteY5" fmla="*/ 23245 h 7812899"/>
              <a:gd name="connsiteX6" fmla="*/ 8009930 w 8019572"/>
              <a:gd name="connsiteY6" fmla="*/ 10017 h 7812899"/>
              <a:gd name="connsiteX7" fmla="*/ 8019572 w 8019572"/>
              <a:gd name="connsiteY7" fmla="*/ 7812899 h 7812899"/>
              <a:gd name="connsiteX0" fmla="*/ 8019572 w 8019572"/>
              <a:gd name="connsiteY0" fmla="*/ 7805151 h 7805151"/>
              <a:gd name="connsiteX1" fmla="*/ 6273903 w 8019572"/>
              <a:gd name="connsiteY1" fmla="*/ 7778693 h 7805151"/>
              <a:gd name="connsiteX2" fmla="*/ 313090 w 8019572"/>
              <a:gd name="connsiteY2" fmla="*/ 7801231 h 7805151"/>
              <a:gd name="connsiteX3" fmla="*/ 0 w 8019572"/>
              <a:gd name="connsiteY3" fmla="*/ 7778693 h 7805151"/>
              <a:gd name="connsiteX4" fmla="*/ 2302793 w 8019572"/>
              <a:gd name="connsiteY4" fmla="*/ 0 h 7805151"/>
              <a:gd name="connsiteX5" fmla="*/ 6273903 w 8019572"/>
              <a:gd name="connsiteY5" fmla="*/ 15497 h 7805151"/>
              <a:gd name="connsiteX6" fmla="*/ 8009930 w 8019572"/>
              <a:gd name="connsiteY6" fmla="*/ 2269 h 7805151"/>
              <a:gd name="connsiteX7" fmla="*/ 8019572 w 8019572"/>
              <a:gd name="connsiteY7" fmla="*/ 7805151 h 7805151"/>
              <a:gd name="connsiteX0" fmla="*/ 8019572 w 8019572"/>
              <a:gd name="connsiteY0" fmla="*/ 7805151 h 7805151"/>
              <a:gd name="connsiteX1" fmla="*/ 6273903 w 8019572"/>
              <a:gd name="connsiteY1" fmla="*/ 7778693 h 7805151"/>
              <a:gd name="connsiteX2" fmla="*/ 313090 w 8019572"/>
              <a:gd name="connsiteY2" fmla="*/ 7801231 h 7805151"/>
              <a:gd name="connsiteX3" fmla="*/ 0 w 8019572"/>
              <a:gd name="connsiteY3" fmla="*/ 7778693 h 7805151"/>
              <a:gd name="connsiteX4" fmla="*/ 2302793 w 8019572"/>
              <a:gd name="connsiteY4" fmla="*/ 0 h 7805151"/>
              <a:gd name="connsiteX5" fmla="*/ 8009930 w 8019572"/>
              <a:gd name="connsiteY5" fmla="*/ 2269 h 7805151"/>
              <a:gd name="connsiteX6" fmla="*/ 8019572 w 8019572"/>
              <a:gd name="connsiteY6" fmla="*/ 7805151 h 7805151"/>
              <a:gd name="connsiteX0" fmla="*/ 8019572 w 8019572"/>
              <a:gd name="connsiteY0" fmla="*/ 7805151 h 7805151"/>
              <a:gd name="connsiteX1" fmla="*/ 6273903 w 8019572"/>
              <a:gd name="connsiteY1" fmla="*/ 7778693 h 7805151"/>
              <a:gd name="connsiteX2" fmla="*/ 313090 w 8019572"/>
              <a:gd name="connsiteY2" fmla="*/ 7801231 h 7805151"/>
              <a:gd name="connsiteX3" fmla="*/ 0 w 8019572"/>
              <a:gd name="connsiteY3" fmla="*/ 7778693 h 7805151"/>
              <a:gd name="connsiteX4" fmla="*/ 2302793 w 8019572"/>
              <a:gd name="connsiteY4" fmla="*/ 0 h 7805151"/>
              <a:gd name="connsiteX5" fmla="*/ 8009930 w 8019572"/>
              <a:gd name="connsiteY5" fmla="*/ 2269 h 7805151"/>
              <a:gd name="connsiteX6" fmla="*/ 8019572 w 8019572"/>
              <a:gd name="connsiteY6" fmla="*/ 7805151 h 780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19572" h="7805151">
                <a:moveTo>
                  <a:pt x="8019572" y="7805151"/>
                </a:moveTo>
                <a:lnTo>
                  <a:pt x="6273903" y="7778693"/>
                </a:lnTo>
                <a:lnTo>
                  <a:pt x="313090" y="7801231"/>
                </a:lnTo>
                <a:lnTo>
                  <a:pt x="0" y="7778693"/>
                </a:lnTo>
                <a:lnTo>
                  <a:pt x="2302793" y="0"/>
                </a:lnTo>
                <a:lnTo>
                  <a:pt x="8009930" y="2269"/>
                </a:lnTo>
                <a:lnTo>
                  <a:pt x="8019572" y="78051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88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28D9E6-BB54-4F31-8E40-23C4F20112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18150" y="4217957"/>
            <a:ext cx="751235" cy="76064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9551" y="457248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5C43C34-04E5-40CE-A5FF-AA4FD6C605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9552" y="1943081"/>
            <a:ext cx="6215697" cy="129621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9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Solving the student loan problem </a:t>
            </a:r>
            <a:br>
              <a:rPr lang="en-US"/>
            </a:br>
            <a:r>
              <a:rPr lang="en-US"/>
              <a:t>while helping you meet your </a:t>
            </a:r>
            <a:br>
              <a:rPr lang="en-US"/>
            </a:br>
            <a:r>
              <a:rPr lang="en-US"/>
              <a:t>workforce management goals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4458A4-B0A9-4321-A308-EF84D4742195}"/>
              </a:ext>
            </a:extLst>
          </p:cNvPr>
          <p:cNvSpPr txBox="1"/>
          <p:nvPr userDrawn="1"/>
        </p:nvSpPr>
        <p:spPr>
          <a:xfrm>
            <a:off x="449552" y="1321642"/>
            <a:ext cx="6215697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806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chemeClr val="bg1"/>
                </a:solidFill>
              </a:rPr>
              <a:t>Student Debt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2B2A45-BBA9-4660-AC84-097DF43D3152}"/>
              </a:ext>
            </a:extLst>
          </p:cNvPr>
          <p:cNvGrpSpPr/>
          <p:nvPr userDrawn="1"/>
        </p:nvGrpSpPr>
        <p:grpSpPr>
          <a:xfrm>
            <a:off x="6" y="6162431"/>
            <a:ext cx="9119551" cy="493875"/>
            <a:chOff x="1336966" y="83562"/>
            <a:chExt cx="8462678" cy="4801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B9A639-AAEE-4D9C-9E0F-177D9A0DA8D2}"/>
                </a:ext>
              </a:extLst>
            </p:cNvPr>
            <p:cNvSpPr/>
            <p:nvPr/>
          </p:nvSpPr>
          <p:spPr>
            <a:xfrm>
              <a:off x="1336966" y="203299"/>
              <a:ext cx="8318289" cy="246351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" name="Picture 19" descr="arrow.png">
              <a:extLst>
                <a:ext uri="{FF2B5EF4-FFF2-40B4-BE49-F238E27FC236}">
                  <a16:creationId xmlns:a16="http://schemas.microsoft.com/office/drawing/2014/main" id="{59AA161B-5413-4081-8BC2-E048FEC6F5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pic>
        <p:nvPicPr>
          <p:cNvPr id="24" name="Picture 50" descr="Fid_Logo_Rev.png">
            <a:extLst>
              <a:ext uri="{FF2B5EF4-FFF2-40B4-BE49-F238E27FC236}">
                <a16:creationId xmlns:a16="http://schemas.microsoft.com/office/drawing/2014/main" id="{26C8F724-E366-4C88-8B95-AEE505CEE759}"/>
              </a:ext>
            </a:extLst>
          </p:cNvPr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8307" y="6171111"/>
            <a:ext cx="1935279" cy="407117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14ABCA6-1B75-4AD8-BA2E-CF9CE4E5E0C4}"/>
              </a:ext>
            </a:extLst>
          </p:cNvPr>
          <p:cNvSpPr/>
          <p:nvPr userDrawn="1"/>
        </p:nvSpPr>
        <p:spPr>
          <a:xfrm>
            <a:off x="5628303" y="3325765"/>
            <a:ext cx="2530931" cy="2545029"/>
          </a:xfrm>
          <a:prstGeom prst="ellipse">
            <a:avLst/>
          </a:prstGeom>
          <a:noFill/>
          <a:ln>
            <a:solidFill>
              <a:schemeClr val="accent5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81D8651-5F63-4FE0-A67F-7AFE42E7D2A2}"/>
              </a:ext>
            </a:extLst>
          </p:cNvPr>
          <p:cNvSpPr/>
          <p:nvPr userDrawn="1"/>
        </p:nvSpPr>
        <p:spPr>
          <a:xfrm>
            <a:off x="5791556" y="3489930"/>
            <a:ext cx="2204423" cy="2216703"/>
          </a:xfrm>
          <a:prstGeom prst="ellipse">
            <a:avLst/>
          </a:prstGeom>
          <a:solidFill>
            <a:schemeClr val="accent5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160607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duct Level Title Page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BAEAAEB-D210-4A27-B8E8-ED1CB23A3E3E}"/>
              </a:ext>
            </a:extLst>
          </p:cNvPr>
          <p:cNvSpPr/>
          <p:nvPr userDrawn="1"/>
        </p:nvSpPr>
        <p:spPr>
          <a:xfrm>
            <a:off x="5030201" y="0"/>
            <a:ext cx="7161804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8302EC97-021C-42DD-8E8C-47E18C94F7A3}"/>
              </a:ext>
            </a:extLst>
          </p:cNvPr>
          <p:cNvSpPr/>
          <p:nvPr userDrawn="1"/>
        </p:nvSpPr>
        <p:spPr>
          <a:xfrm flipH="1" flipV="1">
            <a:off x="-19506" y="-27438"/>
            <a:ext cx="9726435" cy="6887441"/>
          </a:xfrm>
          <a:custGeom>
            <a:avLst/>
            <a:gdLst>
              <a:gd name="connsiteX0" fmla="*/ 7408759 w 7408759"/>
              <a:gd name="connsiteY0" fmla="*/ 7763196 h 7763196"/>
              <a:gd name="connsiteX1" fmla="*/ 7128539 w 7408759"/>
              <a:gd name="connsiteY1" fmla="*/ 7763196 h 7763196"/>
              <a:gd name="connsiteX2" fmla="*/ 280220 w 7408759"/>
              <a:gd name="connsiteY2" fmla="*/ 7763196 h 7763196"/>
              <a:gd name="connsiteX3" fmla="*/ 0 w 7408759"/>
              <a:gd name="connsiteY3" fmla="*/ 7763196 h 7763196"/>
              <a:gd name="connsiteX4" fmla="*/ 3157429 w 7408759"/>
              <a:gd name="connsiteY4" fmla="*/ 0 h 7763196"/>
              <a:gd name="connsiteX5" fmla="*/ 3437649 w 7408759"/>
              <a:gd name="connsiteY5" fmla="*/ 0 h 7763196"/>
              <a:gd name="connsiteX6" fmla="*/ 4526759 w 7408759"/>
              <a:gd name="connsiteY6" fmla="*/ 0 h 7763196"/>
              <a:gd name="connsiteX7" fmla="*/ 4806979 w 7408759"/>
              <a:gd name="connsiteY7" fmla="*/ 0 h 7763196"/>
              <a:gd name="connsiteX8" fmla="*/ 7128539 w 7408759"/>
              <a:gd name="connsiteY8" fmla="*/ 0 h 7763196"/>
              <a:gd name="connsiteX9" fmla="*/ 7408759 w 7408759"/>
              <a:gd name="connsiteY9" fmla="*/ 0 h 7763196"/>
              <a:gd name="connsiteX0" fmla="*/ 7408759 w 7408759"/>
              <a:gd name="connsiteY0" fmla="*/ 7763196 h 7763196"/>
              <a:gd name="connsiteX1" fmla="*/ 7128539 w 7408759"/>
              <a:gd name="connsiteY1" fmla="*/ 7763196 h 7763196"/>
              <a:gd name="connsiteX2" fmla="*/ 1167726 w 7408759"/>
              <a:gd name="connsiteY2" fmla="*/ 7751907 h 7763196"/>
              <a:gd name="connsiteX3" fmla="*/ 0 w 7408759"/>
              <a:gd name="connsiteY3" fmla="*/ 7763196 h 7763196"/>
              <a:gd name="connsiteX4" fmla="*/ 3157429 w 7408759"/>
              <a:gd name="connsiteY4" fmla="*/ 0 h 7763196"/>
              <a:gd name="connsiteX5" fmla="*/ 3437649 w 7408759"/>
              <a:gd name="connsiteY5" fmla="*/ 0 h 7763196"/>
              <a:gd name="connsiteX6" fmla="*/ 4526759 w 7408759"/>
              <a:gd name="connsiteY6" fmla="*/ 0 h 7763196"/>
              <a:gd name="connsiteX7" fmla="*/ 4806979 w 7408759"/>
              <a:gd name="connsiteY7" fmla="*/ 0 h 7763196"/>
              <a:gd name="connsiteX8" fmla="*/ 7128539 w 7408759"/>
              <a:gd name="connsiteY8" fmla="*/ 0 h 7763196"/>
              <a:gd name="connsiteX9" fmla="*/ 7408759 w 7408759"/>
              <a:gd name="connsiteY9" fmla="*/ 0 h 7763196"/>
              <a:gd name="connsiteX10" fmla="*/ 7408759 w 7408759"/>
              <a:gd name="connsiteY10" fmla="*/ 7763196 h 7763196"/>
              <a:gd name="connsiteX0" fmla="*/ 6554123 w 6554123"/>
              <a:gd name="connsiteY0" fmla="*/ 7763196 h 7763196"/>
              <a:gd name="connsiteX1" fmla="*/ 6273903 w 6554123"/>
              <a:gd name="connsiteY1" fmla="*/ 7763196 h 7763196"/>
              <a:gd name="connsiteX2" fmla="*/ 313090 w 6554123"/>
              <a:gd name="connsiteY2" fmla="*/ 7751907 h 7763196"/>
              <a:gd name="connsiteX3" fmla="*/ 0 w 6554123"/>
              <a:gd name="connsiteY3" fmla="*/ 7763196 h 7763196"/>
              <a:gd name="connsiteX4" fmla="*/ 2302793 w 6554123"/>
              <a:gd name="connsiteY4" fmla="*/ 0 h 7763196"/>
              <a:gd name="connsiteX5" fmla="*/ 2583013 w 6554123"/>
              <a:gd name="connsiteY5" fmla="*/ 0 h 7763196"/>
              <a:gd name="connsiteX6" fmla="*/ 3672123 w 6554123"/>
              <a:gd name="connsiteY6" fmla="*/ 0 h 7763196"/>
              <a:gd name="connsiteX7" fmla="*/ 3952343 w 6554123"/>
              <a:gd name="connsiteY7" fmla="*/ 0 h 7763196"/>
              <a:gd name="connsiteX8" fmla="*/ 6273903 w 6554123"/>
              <a:gd name="connsiteY8" fmla="*/ 0 h 7763196"/>
              <a:gd name="connsiteX9" fmla="*/ 6554123 w 6554123"/>
              <a:gd name="connsiteY9" fmla="*/ 0 h 7763196"/>
              <a:gd name="connsiteX10" fmla="*/ 6554123 w 6554123"/>
              <a:gd name="connsiteY10" fmla="*/ 7763196 h 7763196"/>
              <a:gd name="connsiteX0" fmla="*/ 6554123 w 6554123"/>
              <a:gd name="connsiteY0" fmla="*/ 7763196 h 7785734"/>
              <a:gd name="connsiteX1" fmla="*/ 6273903 w 6554123"/>
              <a:gd name="connsiteY1" fmla="*/ 7763196 h 7785734"/>
              <a:gd name="connsiteX2" fmla="*/ 313090 w 6554123"/>
              <a:gd name="connsiteY2" fmla="*/ 7785734 h 7785734"/>
              <a:gd name="connsiteX3" fmla="*/ 0 w 6554123"/>
              <a:gd name="connsiteY3" fmla="*/ 7763196 h 7785734"/>
              <a:gd name="connsiteX4" fmla="*/ 2302793 w 6554123"/>
              <a:gd name="connsiteY4" fmla="*/ 0 h 7785734"/>
              <a:gd name="connsiteX5" fmla="*/ 2583013 w 6554123"/>
              <a:gd name="connsiteY5" fmla="*/ 0 h 7785734"/>
              <a:gd name="connsiteX6" fmla="*/ 3672123 w 6554123"/>
              <a:gd name="connsiteY6" fmla="*/ 0 h 7785734"/>
              <a:gd name="connsiteX7" fmla="*/ 3952343 w 6554123"/>
              <a:gd name="connsiteY7" fmla="*/ 0 h 7785734"/>
              <a:gd name="connsiteX8" fmla="*/ 6273903 w 6554123"/>
              <a:gd name="connsiteY8" fmla="*/ 0 h 7785734"/>
              <a:gd name="connsiteX9" fmla="*/ 6554123 w 6554123"/>
              <a:gd name="connsiteY9" fmla="*/ 0 h 7785734"/>
              <a:gd name="connsiteX10" fmla="*/ 6554123 w 6554123"/>
              <a:gd name="connsiteY10" fmla="*/ 7763196 h 7785734"/>
              <a:gd name="connsiteX0" fmla="*/ 8019572 w 8019572"/>
              <a:gd name="connsiteY0" fmla="*/ 7789654 h 7789654"/>
              <a:gd name="connsiteX1" fmla="*/ 6273903 w 8019572"/>
              <a:gd name="connsiteY1" fmla="*/ 7763196 h 7789654"/>
              <a:gd name="connsiteX2" fmla="*/ 313090 w 8019572"/>
              <a:gd name="connsiteY2" fmla="*/ 7785734 h 7789654"/>
              <a:gd name="connsiteX3" fmla="*/ 0 w 8019572"/>
              <a:gd name="connsiteY3" fmla="*/ 7763196 h 7789654"/>
              <a:gd name="connsiteX4" fmla="*/ 2302793 w 8019572"/>
              <a:gd name="connsiteY4" fmla="*/ 0 h 7789654"/>
              <a:gd name="connsiteX5" fmla="*/ 2583013 w 8019572"/>
              <a:gd name="connsiteY5" fmla="*/ 0 h 7789654"/>
              <a:gd name="connsiteX6" fmla="*/ 3672123 w 8019572"/>
              <a:gd name="connsiteY6" fmla="*/ 0 h 7789654"/>
              <a:gd name="connsiteX7" fmla="*/ 3952343 w 8019572"/>
              <a:gd name="connsiteY7" fmla="*/ 0 h 7789654"/>
              <a:gd name="connsiteX8" fmla="*/ 6273903 w 8019572"/>
              <a:gd name="connsiteY8" fmla="*/ 0 h 7789654"/>
              <a:gd name="connsiteX9" fmla="*/ 6554123 w 8019572"/>
              <a:gd name="connsiteY9" fmla="*/ 0 h 7789654"/>
              <a:gd name="connsiteX10" fmla="*/ 8019572 w 8019572"/>
              <a:gd name="connsiteY10" fmla="*/ 7789654 h 7789654"/>
              <a:gd name="connsiteX0" fmla="*/ 8019572 w 8019572"/>
              <a:gd name="connsiteY0" fmla="*/ 7802882 h 7802882"/>
              <a:gd name="connsiteX1" fmla="*/ 6273903 w 8019572"/>
              <a:gd name="connsiteY1" fmla="*/ 7776424 h 7802882"/>
              <a:gd name="connsiteX2" fmla="*/ 313090 w 8019572"/>
              <a:gd name="connsiteY2" fmla="*/ 7798962 h 7802882"/>
              <a:gd name="connsiteX3" fmla="*/ 0 w 8019572"/>
              <a:gd name="connsiteY3" fmla="*/ 7776424 h 7802882"/>
              <a:gd name="connsiteX4" fmla="*/ 2302793 w 8019572"/>
              <a:gd name="connsiteY4" fmla="*/ 13228 h 7802882"/>
              <a:gd name="connsiteX5" fmla="*/ 2583013 w 8019572"/>
              <a:gd name="connsiteY5" fmla="*/ 13228 h 7802882"/>
              <a:gd name="connsiteX6" fmla="*/ 3672123 w 8019572"/>
              <a:gd name="connsiteY6" fmla="*/ 13228 h 7802882"/>
              <a:gd name="connsiteX7" fmla="*/ 3952343 w 8019572"/>
              <a:gd name="connsiteY7" fmla="*/ 13228 h 7802882"/>
              <a:gd name="connsiteX8" fmla="*/ 6273903 w 8019572"/>
              <a:gd name="connsiteY8" fmla="*/ 13228 h 7802882"/>
              <a:gd name="connsiteX9" fmla="*/ 8009930 w 8019572"/>
              <a:gd name="connsiteY9" fmla="*/ 0 h 7802882"/>
              <a:gd name="connsiteX10" fmla="*/ 8019572 w 8019572"/>
              <a:gd name="connsiteY10" fmla="*/ 7802882 h 7802882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2583013 w 8019572"/>
              <a:gd name="connsiteY5" fmla="*/ 23245 h 7812899"/>
              <a:gd name="connsiteX6" fmla="*/ 3672123 w 8019572"/>
              <a:gd name="connsiteY6" fmla="*/ 23245 h 7812899"/>
              <a:gd name="connsiteX7" fmla="*/ 3952343 w 8019572"/>
              <a:gd name="connsiteY7" fmla="*/ 23245 h 7812899"/>
              <a:gd name="connsiteX8" fmla="*/ 6273903 w 8019572"/>
              <a:gd name="connsiteY8" fmla="*/ 23245 h 7812899"/>
              <a:gd name="connsiteX9" fmla="*/ 8009930 w 8019572"/>
              <a:gd name="connsiteY9" fmla="*/ 10017 h 7812899"/>
              <a:gd name="connsiteX10" fmla="*/ 8019572 w 8019572"/>
              <a:gd name="connsiteY10" fmla="*/ 7812899 h 7812899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3672123 w 8019572"/>
              <a:gd name="connsiteY5" fmla="*/ 23245 h 7812899"/>
              <a:gd name="connsiteX6" fmla="*/ 3952343 w 8019572"/>
              <a:gd name="connsiteY6" fmla="*/ 23245 h 7812899"/>
              <a:gd name="connsiteX7" fmla="*/ 6273903 w 8019572"/>
              <a:gd name="connsiteY7" fmla="*/ 23245 h 7812899"/>
              <a:gd name="connsiteX8" fmla="*/ 8009930 w 8019572"/>
              <a:gd name="connsiteY8" fmla="*/ 10017 h 7812899"/>
              <a:gd name="connsiteX9" fmla="*/ 8019572 w 8019572"/>
              <a:gd name="connsiteY9" fmla="*/ 7812899 h 7812899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3952343 w 8019572"/>
              <a:gd name="connsiteY5" fmla="*/ 23245 h 7812899"/>
              <a:gd name="connsiteX6" fmla="*/ 6273903 w 8019572"/>
              <a:gd name="connsiteY6" fmla="*/ 23245 h 7812899"/>
              <a:gd name="connsiteX7" fmla="*/ 8009930 w 8019572"/>
              <a:gd name="connsiteY7" fmla="*/ 10017 h 7812899"/>
              <a:gd name="connsiteX8" fmla="*/ 8019572 w 8019572"/>
              <a:gd name="connsiteY8" fmla="*/ 7812899 h 7812899"/>
              <a:gd name="connsiteX0" fmla="*/ 8019572 w 8019572"/>
              <a:gd name="connsiteY0" fmla="*/ 7812899 h 7812899"/>
              <a:gd name="connsiteX1" fmla="*/ 6273903 w 8019572"/>
              <a:gd name="connsiteY1" fmla="*/ 7786441 h 7812899"/>
              <a:gd name="connsiteX2" fmla="*/ 313090 w 8019572"/>
              <a:gd name="connsiteY2" fmla="*/ 7808979 h 7812899"/>
              <a:gd name="connsiteX3" fmla="*/ 0 w 8019572"/>
              <a:gd name="connsiteY3" fmla="*/ 7786441 h 7812899"/>
              <a:gd name="connsiteX4" fmla="*/ 2308430 w 8019572"/>
              <a:gd name="connsiteY4" fmla="*/ 0 h 7812899"/>
              <a:gd name="connsiteX5" fmla="*/ 6273903 w 8019572"/>
              <a:gd name="connsiteY5" fmla="*/ 23245 h 7812899"/>
              <a:gd name="connsiteX6" fmla="*/ 8009930 w 8019572"/>
              <a:gd name="connsiteY6" fmla="*/ 10017 h 7812899"/>
              <a:gd name="connsiteX7" fmla="*/ 8019572 w 8019572"/>
              <a:gd name="connsiteY7" fmla="*/ 7812899 h 7812899"/>
              <a:gd name="connsiteX0" fmla="*/ 8019572 w 8019572"/>
              <a:gd name="connsiteY0" fmla="*/ 7805151 h 7805151"/>
              <a:gd name="connsiteX1" fmla="*/ 6273903 w 8019572"/>
              <a:gd name="connsiteY1" fmla="*/ 7778693 h 7805151"/>
              <a:gd name="connsiteX2" fmla="*/ 313090 w 8019572"/>
              <a:gd name="connsiteY2" fmla="*/ 7801231 h 7805151"/>
              <a:gd name="connsiteX3" fmla="*/ 0 w 8019572"/>
              <a:gd name="connsiteY3" fmla="*/ 7778693 h 7805151"/>
              <a:gd name="connsiteX4" fmla="*/ 2302793 w 8019572"/>
              <a:gd name="connsiteY4" fmla="*/ 0 h 7805151"/>
              <a:gd name="connsiteX5" fmla="*/ 6273903 w 8019572"/>
              <a:gd name="connsiteY5" fmla="*/ 15497 h 7805151"/>
              <a:gd name="connsiteX6" fmla="*/ 8009930 w 8019572"/>
              <a:gd name="connsiteY6" fmla="*/ 2269 h 7805151"/>
              <a:gd name="connsiteX7" fmla="*/ 8019572 w 8019572"/>
              <a:gd name="connsiteY7" fmla="*/ 7805151 h 7805151"/>
              <a:gd name="connsiteX0" fmla="*/ 8019572 w 8019572"/>
              <a:gd name="connsiteY0" fmla="*/ 7805151 h 7805151"/>
              <a:gd name="connsiteX1" fmla="*/ 6273903 w 8019572"/>
              <a:gd name="connsiteY1" fmla="*/ 7778693 h 7805151"/>
              <a:gd name="connsiteX2" fmla="*/ 313090 w 8019572"/>
              <a:gd name="connsiteY2" fmla="*/ 7801231 h 7805151"/>
              <a:gd name="connsiteX3" fmla="*/ 0 w 8019572"/>
              <a:gd name="connsiteY3" fmla="*/ 7778693 h 7805151"/>
              <a:gd name="connsiteX4" fmla="*/ 2302793 w 8019572"/>
              <a:gd name="connsiteY4" fmla="*/ 0 h 7805151"/>
              <a:gd name="connsiteX5" fmla="*/ 8009930 w 8019572"/>
              <a:gd name="connsiteY5" fmla="*/ 2269 h 7805151"/>
              <a:gd name="connsiteX6" fmla="*/ 8019572 w 8019572"/>
              <a:gd name="connsiteY6" fmla="*/ 7805151 h 7805151"/>
              <a:gd name="connsiteX0" fmla="*/ 8019572 w 8019572"/>
              <a:gd name="connsiteY0" fmla="*/ 7805151 h 7805151"/>
              <a:gd name="connsiteX1" fmla="*/ 6273903 w 8019572"/>
              <a:gd name="connsiteY1" fmla="*/ 7778693 h 7805151"/>
              <a:gd name="connsiteX2" fmla="*/ 313090 w 8019572"/>
              <a:gd name="connsiteY2" fmla="*/ 7801231 h 7805151"/>
              <a:gd name="connsiteX3" fmla="*/ 0 w 8019572"/>
              <a:gd name="connsiteY3" fmla="*/ 7778693 h 7805151"/>
              <a:gd name="connsiteX4" fmla="*/ 2302793 w 8019572"/>
              <a:gd name="connsiteY4" fmla="*/ 0 h 7805151"/>
              <a:gd name="connsiteX5" fmla="*/ 8009930 w 8019572"/>
              <a:gd name="connsiteY5" fmla="*/ 2269 h 7805151"/>
              <a:gd name="connsiteX6" fmla="*/ 8019572 w 8019572"/>
              <a:gd name="connsiteY6" fmla="*/ 7805151 h 780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19572" h="7805151">
                <a:moveTo>
                  <a:pt x="8019572" y="7805151"/>
                </a:moveTo>
                <a:lnTo>
                  <a:pt x="6273903" y="7778693"/>
                </a:lnTo>
                <a:lnTo>
                  <a:pt x="313090" y="7801231"/>
                </a:lnTo>
                <a:lnTo>
                  <a:pt x="0" y="7778693"/>
                </a:lnTo>
                <a:lnTo>
                  <a:pt x="2302793" y="0"/>
                </a:lnTo>
                <a:lnTo>
                  <a:pt x="8009930" y="2269"/>
                </a:lnTo>
                <a:lnTo>
                  <a:pt x="8019572" y="78051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88"/>
          </a:p>
        </p:txBody>
      </p:sp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75AE13B4-B5C3-441D-93EA-26D70FB61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5518254" y="808378"/>
            <a:ext cx="6244815" cy="624481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0474" y="455889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91FAB57-C059-4088-8B0B-1189085BEE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0474" y="1970521"/>
            <a:ext cx="7294375" cy="1458487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2800"/>
              </a:lnSpc>
              <a:defRPr sz="2800">
                <a:solidFill>
                  <a:schemeClr val="bg1"/>
                </a:solidFill>
              </a:defRPr>
            </a:lvl1pPr>
          </a:lstStyle>
          <a:p>
            <a:pPr>
              <a:lnSpc>
                <a:spcPts val="2800"/>
              </a:lnSpc>
            </a:pPr>
            <a:r>
              <a:rPr lang="en-US" sz="2471">
                <a:solidFill>
                  <a:schemeClr val="bg1"/>
                </a:solidFill>
              </a:rPr>
              <a:t>Providing employees with a better way </a:t>
            </a:r>
            <a:br>
              <a:rPr lang="en-US" sz="2471">
                <a:solidFill>
                  <a:schemeClr val="bg1"/>
                </a:solidFill>
              </a:rPr>
            </a:br>
            <a:r>
              <a:rPr lang="en-US" sz="2471">
                <a:solidFill>
                  <a:schemeClr val="bg1"/>
                </a:solidFill>
              </a:rPr>
              <a:t>to engage, connect and give, while </a:t>
            </a:r>
            <a:br>
              <a:rPr lang="en-US" sz="2471">
                <a:solidFill>
                  <a:schemeClr val="bg1"/>
                </a:solidFill>
              </a:rPr>
            </a:br>
            <a:r>
              <a:rPr lang="en-US" sz="2471">
                <a:solidFill>
                  <a:schemeClr val="bg1"/>
                </a:solidFill>
              </a:rPr>
              <a:t>streamlining administration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86B614-5B61-48A0-BE10-F2D2131CD532}"/>
              </a:ext>
            </a:extLst>
          </p:cNvPr>
          <p:cNvSpPr txBox="1"/>
          <p:nvPr userDrawn="1"/>
        </p:nvSpPr>
        <p:spPr>
          <a:xfrm>
            <a:off x="457447" y="1321642"/>
            <a:ext cx="6215697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883"/>
              </a:spcAft>
            </a:pPr>
            <a:r>
              <a:rPr lang="en-US" sz="1800">
                <a:solidFill>
                  <a:schemeClr val="bg1"/>
                </a:solidFill>
              </a:rPr>
              <a:t>Workplace Giving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B4E72E-D0A6-435A-A454-6D600CA2C85D}"/>
              </a:ext>
            </a:extLst>
          </p:cNvPr>
          <p:cNvGrpSpPr/>
          <p:nvPr userDrawn="1"/>
        </p:nvGrpSpPr>
        <p:grpSpPr>
          <a:xfrm>
            <a:off x="6" y="6162431"/>
            <a:ext cx="9119551" cy="493875"/>
            <a:chOff x="1336966" y="83562"/>
            <a:chExt cx="8462678" cy="4801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52473D1-BD8E-4152-9C95-4450E16C1CC8}"/>
                </a:ext>
              </a:extLst>
            </p:cNvPr>
            <p:cNvSpPr/>
            <p:nvPr/>
          </p:nvSpPr>
          <p:spPr>
            <a:xfrm>
              <a:off x="1336966" y="203299"/>
              <a:ext cx="8318289" cy="246351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20" name="Picture 19" descr="arrow.png">
              <a:extLst>
                <a:ext uri="{FF2B5EF4-FFF2-40B4-BE49-F238E27FC236}">
                  <a16:creationId xmlns:a16="http://schemas.microsoft.com/office/drawing/2014/main" id="{02235CF9-9AEA-46CC-B5E4-D32ED1C2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pic>
        <p:nvPicPr>
          <p:cNvPr id="21" name="Picture 50" descr="Fid_Logo_Rev.png">
            <a:extLst>
              <a:ext uri="{FF2B5EF4-FFF2-40B4-BE49-F238E27FC236}">
                <a16:creationId xmlns:a16="http://schemas.microsoft.com/office/drawing/2014/main" id="{CAC2B083-1E63-4C22-B39C-CEE701846F6E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8307" y="6171111"/>
            <a:ext cx="1935279" cy="407117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59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/ 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2124E0-1916-4C46-A524-B0392C7E9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75" b="13575"/>
          <a:stretch/>
        </p:blipFill>
        <p:spPr>
          <a:xfrm>
            <a:off x="1" y="-9430"/>
            <a:ext cx="12192000" cy="6867431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FB4F385-7CDE-4085-9428-B097ABD05BEB}"/>
              </a:ext>
            </a:extLst>
          </p:cNvPr>
          <p:cNvSpPr/>
          <p:nvPr userDrawn="1"/>
        </p:nvSpPr>
        <p:spPr>
          <a:xfrm flipH="1" flipV="1">
            <a:off x="4" y="-23975"/>
            <a:ext cx="8128763" cy="6883981"/>
          </a:xfrm>
          <a:custGeom>
            <a:avLst/>
            <a:gdLst>
              <a:gd name="connsiteX0" fmla="*/ 430357 w 9212597"/>
              <a:gd name="connsiteY0" fmla="*/ 7801845 h 7801845"/>
              <a:gd name="connsiteX1" fmla="*/ 0 w 9212597"/>
              <a:gd name="connsiteY1" fmla="*/ 7779306 h 7801845"/>
              <a:gd name="connsiteX2" fmla="*/ 3165301 w 9212597"/>
              <a:gd name="connsiteY2" fmla="*/ 0 h 7801845"/>
              <a:gd name="connsiteX3" fmla="*/ 9212597 w 9212597"/>
              <a:gd name="connsiteY3" fmla="*/ 1750 h 7801845"/>
              <a:gd name="connsiteX4" fmla="*/ 9212597 w 9212597"/>
              <a:gd name="connsiteY4" fmla="*/ 2485354 h 7801845"/>
              <a:gd name="connsiteX5" fmla="*/ 7056801 w 9212597"/>
              <a:gd name="connsiteY5" fmla="*/ 7783617 h 780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12597" h="7801845">
                <a:moveTo>
                  <a:pt x="430357" y="7801845"/>
                </a:moveTo>
                <a:lnTo>
                  <a:pt x="0" y="7779306"/>
                </a:lnTo>
                <a:lnTo>
                  <a:pt x="3165301" y="0"/>
                </a:lnTo>
                <a:lnTo>
                  <a:pt x="9212597" y="1750"/>
                </a:lnTo>
                <a:lnTo>
                  <a:pt x="9212597" y="2485354"/>
                </a:lnTo>
                <a:lnTo>
                  <a:pt x="7056801" y="7783617"/>
                </a:lnTo>
                <a:close/>
              </a:path>
            </a:pathLst>
          </a:cu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40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7443" y="1817398"/>
            <a:ext cx="5403631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1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497441" y="2892627"/>
            <a:ext cx="4822983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+mj-lt"/>
              </a:defRPr>
            </a:lvl1pPr>
            <a:lvl2pPr marL="403440" indent="0" algn="ctr">
              <a:buNone/>
              <a:defRPr sz="1765"/>
            </a:lvl2pPr>
            <a:lvl3pPr marL="806882" indent="0" algn="ctr">
              <a:buNone/>
              <a:defRPr sz="1588"/>
            </a:lvl3pPr>
            <a:lvl4pPr marL="1210324" indent="0" algn="ctr">
              <a:buNone/>
              <a:defRPr sz="1412"/>
            </a:lvl4pPr>
            <a:lvl5pPr marL="1613765" indent="0" algn="ctr">
              <a:buNone/>
              <a:defRPr sz="1412"/>
            </a:lvl5pPr>
            <a:lvl6pPr marL="2017205" indent="0" algn="ctr">
              <a:buNone/>
              <a:defRPr sz="1412"/>
            </a:lvl6pPr>
            <a:lvl7pPr marL="2420645" indent="0" algn="ctr">
              <a:buNone/>
              <a:defRPr sz="1412"/>
            </a:lvl7pPr>
            <a:lvl8pPr marL="2824087" indent="0" algn="ctr">
              <a:buNone/>
              <a:defRPr sz="1412"/>
            </a:lvl8pPr>
            <a:lvl9pPr marL="3227527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6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people standing in a kitchen&#10;&#10;Description automatically generated">
            <a:extLst>
              <a:ext uri="{FF2B5EF4-FFF2-40B4-BE49-F238E27FC236}">
                <a16:creationId xmlns:a16="http://schemas.microsoft.com/office/drawing/2014/main" id="{E5D8A923-DF1E-0745-9EC4-D1A1A32FA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55" r="15568" b="22123"/>
          <a:stretch/>
        </p:blipFill>
        <p:spPr>
          <a:xfrm>
            <a:off x="1" y="-6197"/>
            <a:ext cx="12192000" cy="6864199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D1D7669-69C0-4F3B-A73E-A4F46431DEA4}"/>
              </a:ext>
            </a:extLst>
          </p:cNvPr>
          <p:cNvSpPr/>
          <p:nvPr userDrawn="1"/>
        </p:nvSpPr>
        <p:spPr>
          <a:xfrm flipH="1" flipV="1">
            <a:off x="4" y="-23975"/>
            <a:ext cx="8128763" cy="6883981"/>
          </a:xfrm>
          <a:custGeom>
            <a:avLst/>
            <a:gdLst>
              <a:gd name="connsiteX0" fmla="*/ 430357 w 9212597"/>
              <a:gd name="connsiteY0" fmla="*/ 7801845 h 7801845"/>
              <a:gd name="connsiteX1" fmla="*/ 0 w 9212597"/>
              <a:gd name="connsiteY1" fmla="*/ 7779306 h 7801845"/>
              <a:gd name="connsiteX2" fmla="*/ 3165301 w 9212597"/>
              <a:gd name="connsiteY2" fmla="*/ 0 h 7801845"/>
              <a:gd name="connsiteX3" fmla="*/ 9212597 w 9212597"/>
              <a:gd name="connsiteY3" fmla="*/ 1750 h 7801845"/>
              <a:gd name="connsiteX4" fmla="*/ 9212597 w 9212597"/>
              <a:gd name="connsiteY4" fmla="*/ 2485354 h 7801845"/>
              <a:gd name="connsiteX5" fmla="*/ 7056801 w 9212597"/>
              <a:gd name="connsiteY5" fmla="*/ 7783617 h 780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12597" h="7801845">
                <a:moveTo>
                  <a:pt x="430357" y="7801845"/>
                </a:moveTo>
                <a:lnTo>
                  <a:pt x="0" y="7779306"/>
                </a:lnTo>
                <a:lnTo>
                  <a:pt x="3165301" y="0"/>
                </a:lnTo>
                <a:lnTo>
                  <a:pt x="9212597" y="1750"/>
                </a:lnTo>
                <a:lnTo>
                  <a:pt x="9212597" y="2485354"/>
                </a:lnTo>
                <a:lnTo>
                  <a:pt x="7056801" y="77836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40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7440" y="1817398"/>
            <a:ext cx="5403632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1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497441" y="2892627"/>
            <a:ext cx="4822983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+mj-lt"/>
              </a:defRPr>
            </a:lvl1pPr>
            <a:lvl2pPr marL="403440" indent="0" algn="ctr">
              <a:buNone/>
              <a:defRPr sz="1765"/>
            </a:lvl2pPr>
            <a:lvl3pPr marL="806882" indent="0" algn="ctr">
              <a:buNone/>
              <a:defRPr sz="1588"/>
            </a:lvl3pPr>
            <a:lvl4pPr marL="1210324" indent="0" algn="ctr">
              <a:buNone/>
              <a:defRPr sz="1412"/>
            </a:lvl4pPr>
            <a:lvl5pPr marL="1613765" indent="0" algn="ctr">
              <a:buNone/>
              <a:defRPr sz="1412"/>
            </a:lvl5pPr>
            <a:lvl6pPr marL="2017205" indent="0" algn="ctr">
              <a:buNone/>
              <a:defRPr sz="1412"/>
            </a:lvl6pPr>
            <a:lvl7pPr marL="2420645" indent="0" algn="ctr">
              <a:buNone/>
              <a:defRPr sz="1412"/>
            </a:lvl7pPr>
            <a:lvl8pPr marL="2824087" indent="0" algn="ctr">
              <a:buNone/>
              <a:defRPr sz="1412"/>
            </a:lvl8pPr>
            <a:lvl9pPr marL="3227527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0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558B09-552E-1241-A876-D4AA061AE57B}"/>
              </a:ext>
            </a:extLst>
          </p:cNvPr>
          <p:cNvSpPr/>
          <p:nvPr userDrawn="1"/>
        </p:nvSpPr>
        <p:spPr>
          <a:xfrm>
            <a:off x="0" y="-6197"/>
            <a:ext cx="12192000" cy="68641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8F9F74C-F498-422F-9B70-411ACB273A6F}"/>
              </a:ext>
            </a:extLst>
          </p:cNvPr>
          <p:cNvSpPr/>
          <p:nvPr userDrawn="1"/>
        </p:nvSpPr>
        <p:spPr>
          <a:xfrm flipH="1" flipV="1">
            <a:off x="4" y="-23975"/>
            <a:ext cx="8128763" cy="6883981"/>
          </a:xfrm>
          <a:custGeom>
            <a:avLst/>
            <a:gdLst>
              <a:gd name="connsiteX0" fmla="*/ 430357 w 9212597"/>
              <a:gd name="connsiteY0" fmla="*/ 7801845 h 7801845"/>
              <a:gd name="connsiteX1" fmla="*/ 0 w 9212597"/>
              <a:gd name="connsiteY1" fmla="*/ 7779306 h 7801845"/>
              <a:gd name="connsiteX2" fmla="*/ 3165301 w 9212597"/>
              <a:gd name="connsiteY2" fmla="*/ 0 h 7801845"/>
              <a:gd name="connsiteX3" fmla="*/ 9212597 w 9212597"/>
              <a:gd name="connsiteY3" fmla="*/ 1750 h 7801845"/>
              <a:gd name="connsiteX4" fmla="*/ 9212597 w 9212597"/>
              <a:gd name="connsiteY4" fmla="*/ 2485354 h 7801845"/>
              <a:gd name="connsiteX5" fmla="*/ 7056801 w 9212597"/>
              <a:gd name="connsiteY5" fmla="*/ 7783617 h 780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12597" h="7801845">
                <a:moveTo>
                  <a:pt x="430357" y="7801845"/>
                </a:moveTo>
                <a:lnTo>
                  <a:pt x="0" y="7779306"/>
                </a:lnTo>
                <a:lnTo>
                  <a:pt x="3165301" y="0"/>
                </a:lnTo>
                <a:lnTo>
                  <a:pt x="9212597" y="1750"/>
                </a:lnTo>
                <a:lnTo>
                  <a:pt x="9212597" y="2485354"/>
                </a:lnTo>
                <a:lnTo>
                  <a:pt x="7056801" y="77836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40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7439" y="1817398"/>
            <a:ext cx="5403635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1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497441" y="2892627"/>
            <a:ext cx="4822983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+mj-lt"/>
              </a:defRPr>
            </a:lvl1pPr>
            <a:lvl2pPr marL="403440" indent="0" algn="ctr">
              <a:buNone/>
              <a:defRPr sz="1765"/>
            </a:lvl2pPr>
            <a:lvl3pPr marL="806882" indent="0" algn="ctr">
              <a:buNone/>
              <a:defRPr sz="1588"/>
            </a:lvl3pPr>
            <a:lvl4pPr marL="1210324" indent="0" algn="ctr">
              <a:buNone/>
              <a:defRPr sz="1412"/>
            </a:lvl4pPr>
            <a:lvl5pPr marL="1613765" indent="0" algn="ctr">
              <a:buNone/>
              <a:defRPr sz="1412"/>
            </a:lvl5pPr>
            <a:lvl6pPr marL="2017205" indent="0" algn="ctr">
              <a:buNone/>
              <a:defRPr sz="1412"/>
            </a:lvl6pPr>
            <a:lvl7pPr marL="2420645" indent="0" algn="ctr">
              <a:buNone/>
              <a:defRPr sz="1412"/>
            </a:lvl7pPr>
            <a:lvl8pPr marL="2824087" indent="0" algn="ctr">
              <a:buNone/>
              <a:defRPr sz="1412"/>
            </a:lvl8pPr>
            <a:lvl9pPr marL="3227527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77" y="0"/>
            <a:ext cx="10515600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903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A167A27-D5F1-4EF4-BCCB-16665C7F7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700" y="924485"/>
            <a:ext cx="10515985" cy="589710"/>
          </a:xfrm>
        </p:spPr>
        <p:txBody>
          <a:bodyPr lIns="0"/>
          <a:lstStyle>
            <a:lvl1pPr marL="0" indent="0">
              <a:buNone/>
              <a:defRPr/>
            </a:lvl1pPr>
            <a:lvl2pPr marL="45723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CB306-C39D-DB46-A856-9B6AF3690E6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XXXXXX.X.X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2AA19-1D1B-2241-9799-E6CC72CE9A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67E83E-4C5A-E14F-97A5-35E3D8BA09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123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77" y="619170"/>
            <a:ext cx="10515600" cy="8950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algn="l" defTabSz="806903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EFD9B1-515C-AB4D-BDF5-D4F10A6FC38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XXXXXX.X.X</a:t>
            </a:r>
          </a:p>
        </p:txBody>
      </p:sp>
    </p:spTree>
    <p:extLst>
      <p:ext uri="{BB962C8B-B14F-4D97-AF65-F5344CB8AC3E}">
        <p14:creationId xmlns:p14="http://schemas.microsoft.com/office/powerpoint/2010/main" val="883580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77" y="0"/>
            <a:ext cx="10515600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903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1514203"/>
            <a:ext cx="12192000" cy="4419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550505-5B21-43BD-93D9-D645D795B5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700" y="924485"/>
            <a:ext cx="10515985" cy="589710"/>
          </a:xfrm>
        </p:spPr>
        <p:txBody>
          <a:bodyPr lIns="0"/>
          <a:lstStyle>
            <a:lvl1pPr marL="0" indent="0">
              <a:buNone/>
              <a:defRPr/>
            </a:lvl1pPr>
            <a:lvl2pPr marL="45723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5B0711-9EC9-EE44-8CC5-1DDB616F94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XXXXXX.X.X</a:t>
            </a:r>
          </a:p>
        </p:txBody>
      </p:sp>
    </p:spTree>
    <p:extLst>
      <p:ext uri="{BB962C8B-B14F-4D97-AF65-F5344CB8AC3E}">
        <p14:creationId xmlns:p14="http://schemas.microsoft.com/office/powerpoint/2010/main" val="5185136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 Headlines - Gra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7"/>
            <a:ext cx="12192000" cy="1514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77" y="0"/>
            <a:ext cx="10515600" cy="9148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903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3AE5F31-A08E-4023-8FCE-EEE2BB87D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700" y="924485"/>
            <a:ext cx="10515985" cy="589710"/>
          </a:xfrm>
        </p:spPr>
        <p:txBody>
          <a:bodyPr lIns="0"/>
          <a:lstStyle>
            <a:lvl1pPr marL="0" indent="0">
              <a:buNone/>
              <a:defRPr/>
            </a:lvl1pPr>
            <a:lvl2pPr marL="45723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D260EE-AD63-E648-87F5-05F5FE208D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XXXXXX.X.X</a:t>
            </a:r>
          </a:p>
        </p:txBody>
      </p:sp>
    </p:spTree>
    <p:extLst>
      <p:ext uri="{BB962C8B-B14F-4D97-AF65-F5344CB8AC3E}">
        <p14:creationId xmlns:p14="http://schemas.microsoft.com/office/powerpoint/2010/main" val="8237008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Heavy Data - 2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82" y="466597"/>
            <a:ext cx="6941891" cy="44827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algn="l" defTabSz="806903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A167A27-D5F1-4EF4-BCCB-16665C7F7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782" y="0"/>
            <a:ext cx="6941891" cy="365124"/>
          </a:xfrm>
        </p:spPr>
        <p:txBody>
          <a:bodyPr lIns="0" bIns="0" anchor="b">
            <a:normAutofit/>
          </a:bodyPr>
          <a:lstStyle>
            <a:lvl1pPr marL="0" marR="0" indent="0" algn="l" defTabSz="91446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82"/>
            </a:lvl1pPr>
            <a:lvl2pPr marL="457232" indent="0">
              <a:buNone/>
              <a:defRPr/>
            </a:lvl2pPr>
          </a:lstStyle>
          <a:p>
            <a:pPr marL="0" marR="0" lvl="0" indent="0" algn="l" defTabSz="91446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CCC3C-9961-EB41-A456-AA71DADBB0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XXXXXX.X.X</a:t>
            </a:r>
          </a:p>
        </p:txBody>
      </p:sp>
    </p:spTree>
    <p:extLst>
      <p:ext uri="{BB962C8B-B14F-4D97-AF65-F5344CB8AC3E}">
        <p14:creationId xmlns:p14="http://schemas.microsoft.com/office/powerpoint/2010/main" val="4119336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sitting at a desk in front of a window&#10;&#10;Description automatically generated">
            <a:extLst>
              <a:ext uri="{FF2B5EF4-FFF2-40B4-BE49-F238E27FC236}">
                <a16:creationId xmlns:a16="http://schemas.microsoft.com/office/drawing/2014/main" id="{41190656-CCE0-E24D-9BB0-06F5D1BEC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12192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419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8568304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9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4229" y="723546"/>
            <a:ext cx="992707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8"/>
              </a:lnSpc>
              <a:defRPr sz="5118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4229" y="2713826"/>
            <a:ext cx="992707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4"/>
              </a:lnSpc>
              <a:spcBef>
                <a:spcPts val="0"/>
              </a:spcBef>
              <a:buNone/>
              <a:defRPr sz="2118">
                <a:solidFill>
                  <a:schemeClr val="bg1"/>
                </a:solidFill>
              </a:defRPr>
            </a:lvl1pPr>
            <a:lvl2pPr marL="403451" indent="0" algn="ctr">
              <a:buNone/>
              <a:defRPr sz="1765"/>
            </a:lvl2pPr>
            <a:lvl3pPr marL="806903" indent="0" algn="ctr">
              <a:buNone/>
              <a:defRPr sz="1588"/>
            </a:lvl3pPr>
            <a:lvl4pPr marL="1210353" indent="0" algn="ctr">
              <a:buNone/>
              <a:defRPr sz="1412"/>
            </a:lvl4pPr>
            <a:lvl5pPr marL="1613805" indent="0" algn="ctr">
              <a:buNone/>
              <a:defRPr sz="1412"/>
            </a:lvl5pPr>
            <a:lvl6pPr marL="2017255" indent="0" algn="ctr">
              <a:buNone/>
              <a:defRPr sz="1412"/>
            </a:lvl6pPr>
            <a:lvl7pPr marL="2420706" indent="0" algn="ctr">
              <a:buNone/>
              <a:defRPr sz="1412"/>
            </a:lvl7pPr>
            <a:lvl8pPr marL="2824157" indent="0" algn="ctr">
              <a:buNone/>
              <a:defRPr sz="1412"/>
            </a:lvl8pPr>
            <a:lvl9pPr marL="3227607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4230" y="282766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9783" y="6110108"/>
            <a:ext cx="2433097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94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Title Page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85A1CB4A-BA8C-B84F-B8B7-6454FF003B47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Freeform 50">
            <a:extLst>
              <a:ext uri="{FF2B5EF4-FFF2-40B4-BE49-F238E27FC236}">
                <a16:creationId xmlns:a16="http://schemas.microsoft.com/office/drawing/2014/main" id="{0BFE5058-EC91-B84D-A3C9-BF75B5A72B71}"/>
              </a:ext>
            </a:extLst>
          </p:cNvPr>
          <p:cNvSpPr/>
          <p:nvPr userDrawn="1"/>
        </p:nvSpPr>
        <p:spPr>
          <a:xfrm>
            <a:off x="4" y="-6197"/>
            <a:ext cx="8355695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4">
              <a:lumMod val="7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B60606-7B8C-5642-99E7-256A992CAA3C}"/>
              </a:ext>
            </a:extLst>
          </p:cNvPr>
          <p:cNvGrpSpPr/>
          <p:nvPr userDrawn="1"/>
        </p:nvGrpSpPr>
        <p:grpSpPr>
          <a:xfrm>
            <a:off x="1" y="6082220"/>
            <a:ext cx="8568304" cy="434998"/>
            <a:chOff x="2915224" y="83562"/>
            <a:chExt cx="6884420" cy="48013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1CC2695-B706-2B47-A5C9-F40F8E0BC992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algn="ctr"/>
              <a:endParaRPr lang="en-US" sz="1588">
                <a:latin typeface="Verdana"/>
              </a:endParaRPr>
            </a:p>
          </p:txBody>
        </p:sp>
        <p:pic>
          <p:nvPicPr>
            <p:cNvPr id="30" name="Picture 29" descr="arrow.png">
              <a:extLst>
                <a:ext uri="{FF2B5EF4-FFF2-40B4-BE49-F238E27FC236}">
                  <a16:creationId xmlns:a16="http://schemas.microsoft.com/office/drawing/2014/main" id="{2EC6AAF7-13DC-1B48-84E2-6684E7115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pic>
        <p:nvPicPr>
          <p:cNvPr id="31" name="Picture 50" descr="Fid_Logo_Rev.png">
            <a:extLst>
              <a:ext uri="{FF2B5EF4-FFF2-40B4-BE49-F238E27FC236}">
                <a16:creationId xmlns:a16="http://schemas.microsoft.com/office/drawing/2014/main" id="{A808EC07-CB60-3C4D-8059-F85F6F7D35C1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9783" y="6110108"/>
            <a:ext cx="2433097" cy="37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4229" y="723546"/>
            <a:ext cx="9927079" cy="1977373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118"/>
              </a:lnSpc>
              <a:defRPr sz="5118">
                <a:solidFill>
                  <a:schemeClr val="bg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4229" y="2713826"/>
            <a:ext cx="9927079" cy="5889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294"/>
              </a:lnSpc>
              <a:spcBef>
                <a:spcPts val="0"/>
              </a:spcBef>
              <a:buNone/>
              <a:defRPr sz="2118">
                <a:solidFill>
                  <a:schemeClr val="bg1"/>
                </a:solidFill>
              </a:defRPr>
            </a:lvl1pPr>
            <a:lvl2pPr marL="403451" indent="0" algn="ctr">
              <a:buNone/>
              <a:defRPr sz="1765"/>
            </a:lvl2pPr>
            <a:lvl3pPr marL="806903" indent="0" algn="ctr">
              <a:buNone/>
              <a:defRPr sz="1588"/>
            </a:lvl3pPr>
            <a:lvl4pPr marL="1210353" indent="0" algn="ctr">
              <a:buNone/>
              <a:defRPr sz="1412"/>
            </a:lvl4pPr>
            <a:lvl5pPr marL="1613805" indent="0" algn="ctr">
              <a:buNone/>
              <a:defRPr sz="1412"/>
            </a:lvl5pPr>
            <a:lvl6pPr marL="2017255" indent="0" algn="ctr">
              <a:buNone/>
              <a:defRPr sz="1412"/>
            </a:lvl6pPr>
            <a:lvl7pPr marL="2420706" indent="0" algn="ctr">
              <a:buNone/>
              <a:defRPr sz="1412"/>
            </a:lvl7pPr>
            <a:lvl8pPr marL="2824157" indent="0" algn="ctr">
              <a:buNone/>
              <a:defRPr sz="1412"/>
            </a:lvl8pPr>
            <a:lvl9pPr marL="3227607" indent="0" algn="ctr">
              <a:buNone/>
              <a:defRPr sz="1412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4230" y="282766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</p:spTree>
    <p:extLst>
      <p:ext uri="{BB962C8B-B14F-4D97-AF65-F5344CB8AC3E}">
        <p14:creationId xmlns:p14="http://schemas.microsoft.com/office/powerpoint/2010/main" val="89140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ering Level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4125CDB0-83BB-4155-A634-00144F7AE4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" y="3"/>
            <a:ext cx="12192001" cy="687510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C484A9-6384-654E-87B2-755CE8601349}"/>
              </a:ext>
            </a:extLst>
          </p:cNvPr>
          <p:cNvSpPr/>
          <p:nvPr userDrawn="1"/>
        </p:nvSpPr>
        <p:spPr>
          <a:xfrm>
            <a:off x="0" y="0"/>
            <a:ext cx="12192000" cy="6949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5000"/>
                </a:schemeClr>
              </a:gs>
              <a:gs pos="65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88" noProof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8568304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9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4230" y="282766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9783" y="6110108"/>
            <a:ext cx="2433097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34E624F-33F8-4813-A231-7423A9523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4230" y="1825494"/>
            <a:ext cx="7546429" cy="59498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5118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Focus on what matters.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9BA8C-4170-4CF5-B99E-C0011DF7FB6B}"/>
              </a:ext>
            </a:extLst>
          </p:cNvPr>
          <p:cNvSpPr txBox="1"/>
          <p:nvPr userDrawn="1"/>
        </p:nvSpPr>
        <p:spPr>
          <a:xfrm>
            <a:off x="975472" y="1329322"/>
            <a:ext cx="2653101" cy="391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806903" rtl="0" eaLnBrk="1" latinLnBrk="0" hangingPunct="1">
              <a:spcAft>
                <a:spcPts val="3177"/>
              </a:spcAft>
            </a:pPr>
            <a:r>
              <a:rPr lang="en-US" sz="194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FIDELITY WORKS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0D74EB-3EEA-4943-B733-BCDD9F84A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94896" y="2420479"/>
            <a:ext cx="7544954" cy="1864379"/>
          </a:xfrm>
        </p:spPr>
        <p:txBody>
          <a:bodyPr lIns="0">
            <a:normAutofit/>
          </a:bodyPr>
          <a:lstStyle>
            <a:lvl1pPr marL="0" indent="0">
              <a:buNone/>
              <a:defRPr sz="1765">
                <a:solidFill>
                  <a:schemeClr val="bg1"/>
                </a:solidFill>
              </a:defRPr>
            </a:lvl1pPr>
            <a:lvl2pPr marL="457232" indent="0">
              <a:buNone/>
              <a:defRPr sz="1765"/>
            </a:lvl2pPr>
            <a:lvl3pPr marL="914462" indent="0">
              <a:buNone/>
              <a:defRPr sz="1765"/>
            </a:lvl3pPr>
            <a:lvl4pPr marL="1371693" indent="0">
              <a:buNone/>
              <a:defRPr sz="1765"/>
            </a:lvl4pPr>
            <a:lvl5pPr marL="1828924" indent="0">
              <a:buNone/>
              <a:defRPr sz="176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394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Level Title Page -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E8782F6E-B0A1-4834-A93E-666B70DE4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6036"/>
            <a:ext cx="12203393" cy="6861280"/>
          </a:xfrm>
          <a:prstGeom prst="rect">
            <a:avLst/>
          </a:prstGeom>
        </p:spPr>
      </p:pic>
      <p:sp>
        <p:nvSpPr>
          <p:cNvPr id="17" name="Freeform 17">
            <a:extLst>
              <a:ext uri="{FF2B5EF4-FFF2-40B4-BE49-F238E27FC236}">
                <a16:creationId xmlns:a16="http://schemas.microsoft.com/office/drawing/2014/main" id="{476FF675-CDC6-49E8-88CE-5B90B079FAFC}"/>
              </a:ext>
            </a:extLst>
          </p:cNvPr>
          <p:cNvSpPr/>
          <p:nvPr userDrawn="1"/>
        </p:nvSpPr>
        <p:spPr>
          <a:xfrm flipH="1" flipV="1">
            <a:off x="-4975" y="4065"/>
            <a:ext cx="8980314" cy="6849879"/>
          </a:xfrm>
          <a:custGeom>
            <a:avLst/>
            <a:gdLst>
              <a:gd name="connsiteX0" fmla="*/ 7408759 w 7408759"/>
              <a:gd name="connsiteY0" fmla="*/ 7763196 h 7763196"/>
              <a:gd name="connsiteX1" fmla="*/ 7128539 w 7408759"/>
              <a:gd name="connsiteY1" fmla="*/ 7763196 h 7763196"/>
              <a:gd name="connsiteX2" fmla="*/ 280220 w 7408759"/>
              <a:gd name="connsiteY2" fmla="*/ 7763196 h 7763196"/>
              <a:gd name="connsiteX3" fmla="*/ 0 w 7408759"/>
              <a:gd name="connsiteY3" fmla="*/ 7763196 h 7763196"/>
              <a:gd name="connsiteX4" fmla="*/ 3157429 w 7408759"/>
              <a:gd name="connsiteY4" fmla="*/ 0 h 7763196"/>
              <a:gd name="connsiteX5" fmla="*/ 3437649 w 7408759"/>
              <a:gd name="connsiteY5" fmla="*/ 0 h 7763196"/>
              <a:gd name="connsiteX6" fmla="*/ 4526759 w 7408759"/>
              <a:gd name="connsiteY6" fmla="*/ 0 h 7763196"/>
              <a:gd name="connsiteX7" fmla="*/ 4806979 w 7408759"/>
              <a:gd name="connsiteY7" fmla="*/ 0 h 7763196"/>
              <a:gd name="connsiteX8" fmla="*/ 7128539 w 7408759"/>
              <a:gd name="connsiteY8" fmla="*/ 0 h 7763196"/>
              <a:gd name="connsiteX9" fmla="*/ 7408759 w 7408759"/>
              <a:gd name="connsiteY9" fmla="*/ 0 h 776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08759" h="7763196">
                <a:moveTo>
                  <a:pt x="7408759" y="7763196"/>
                </a:moveTo>
                <a:lnTo>
                  <a:pt x="7128539" y="7763196"/>
                </a:lnTo>
                <a:lnTo>
                  <a:pt x="280220" y="7763196"/>
                </a:lnTo>
                <a:lnTo>
                  <a:pt x="0" y="7763196"/>
                </a:lnTo>
                <a:lnTo>
                  <a:pt x="3157429" y="0"/>
                </a:lnTo>
                <a:lnTo>
                  <a:pt x="3437649" y="0"/>
                </a:lnTo>
                <a:lnTo>
                  <a:pt x="4526759" y="0"/>
                </a:lnTo>
                <a:lnTo>
                  <a:pt x="4806979" y="0"/>
                </a:lnTo>
                <a:lnTo>
                  <a:pt x="7128539" y="0"/>
                </a:lnTo>
                <a:lnTo>
                  <a:pt x="740875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88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4ABCA6-1B75-4AD8-BA2E-CF9CE4E5E0C4}"/>
              </a:ext>
            </a:extLst>
          </p:cNvPr>
          <p:cNvSpPr/>
          <p:nvPr userDrawn="1"/>
        </p:nvSpPr>
        <p:spPr>
          <a:xfrm>
            <a:off x="3688523" y="3497098"/>
            <a:ext cx="3122307" cy="2272856"/>
          </a:xfrm>
          <a:prstGeom prst="ellipse">
            <a:avLst/>
          </a:prstGeom>
          <a:noFill/>
          <a:ln>
            <a:solidFill>
              <a:schemeClr val="accent5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28D9E6-BB54-4F31-8E40-23C4F20112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6730" y="4229474"/>
            <a:ext cx="1108336" cy="80680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781D8651-5F63-4FE0-A67F-7AFE42E7D2A2}"/>
              </a:ext>
            </a:extLst>
          </p:cNvPr>
          <p:cNvSpPr/>
          <p:nvPr userDrawn="1"/>
        </p:nvSpPr>
        <p:spPr>
          <a:xfrm>
            <a:off x="3918688" y="3664648"/>
            <a:ext cx="2719508" cy="1979642"/>
          </a:xfrm>
          <a:prstGeom prst="ellipse">
            <a:avLst/>
          </a:prstGeom>
          <a:solidFill>
            <a:schemeClr val="accent5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8568304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9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4230" y="282766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9783" y="6110108"/>
            <a:ext cx="2433097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B5C43C34-04E5-40CE-A5FF-AA4FD6C605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4228" y="1759289"/>
            <a:ext cx="6215697" cy="129621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90000"/>
              </a:lnSpc>
              <a:defRPr sz="2471">
                <a:solidFill>
                  <a:schemeClr val="bg1"/>
                </a:solidFill>
              </a:defRPr>
            </a:lvl1pPr>
          </a:lstStyle>
          <a:p>
            <a:r>
              <a:rPr lang="en-US"/>
              <a:t>Solving the student loan problem </a:t>
            </a:r>
            <a:br>
              <a:rPr lang="en-US"/>
            </a:br>
            <a:r>
              <a:rPr lang="en-US"/>
              <a:t>while helping you meet your </a:t>
            </a:r>
            <a:br>
              <a:rPr lang="en-US"/>
            </a:br>
            <a:r>
              <a:rPr lang="en-US"/>
              <a:t>workforce management goals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4458A4-B0A9-4321-A308-EF84D4742195}"/>
              </a:ext>
            </a:extLst>
          </p:cNvPr>
          <p:cNvSpPr txBox="1"/>
          <p:nvPr userDrawn="1"/>
        </p:nvSpPr>
        <p:spPr>
          <a:xfrm>
            <a:off x="1094228" y="1392761"/>
            <a:ext cx="6215697" cy="3639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8069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65">
                <a:solidFill>
                  <a:schemeClr val="bg1"/>
                </a:solidFill>
              </a:rPr>
              <a:t>Student Debt</a:t>
            </a:r>
          </a:p>
        </p:txBody>
      </p:sp>
    </p:spTree>
    <p:extLst>
      <p:ext uri="{BB962C8B-B14F-4D97-AF65-F5344CB8AC3E}">
        <p14:creationId xmlns:p14="http://schemas.microsoft.com/office/powerpoint/2010/main" val="187274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duct Level Title Page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BAEAAEB-D210-4A27-B8E8-ED1CB23A3E3E}"/>
              </a:ext>
            </a:extLst>
          </p:cNvPr>
          <p:cNvSpPr/>
          <p:nvPr userDrawn="1"/>
        </p:nvSpPr>
        <p:spPr>
          <a:xfrm>
            <a:off x="5772730" y="0"/>
            <a:ext cx="6419273" cy="6858000"/>
          </a:xfrm>
          <a:prstGeom prst="rect">
            <a:avLst/>
          </a:prstGeom>
          <a:solidFill>
            <a:srgbClr val="262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C8B599E1-8EDE-4268-BB0E-5A1A16F0BF69}"/>
              </a:ext>
            </a:extLst>
          </p:cNvPr>
          <p:cNvSpPr/>
          <p:nvPr userDrawn="1"/>
        </p:nvSpPr>
        <p:spPr>
          <a:xfrm flipH="1" flipV="1">
            <a:off x="-11392" y="4066"/>
            <a:ext cx="11141210" cy="6853939"/>
          </a:xfrm>
          <a:custGeom>
            <a:avLst/>
            <a:gdLst>
              <a:gd name="connsiteX0" fmla="*/ 7194504 w 7194504"/>
              <a:gd name="connsiteY0" fmla="*/ 6080123 h 6080123"/>
              <a:gd name="connsiteX1" fmla="*/ 0 w 7194504"/>
              <a:gd name="connsiteY1" fmla="*/ 6080123 h 6080123"/>
              <a:gd name="connsiteX2" fmla="*/ 2471429 w 7194504"/>
              <a:gd name="connsiteY2" fmla="*/ 0 h 6080123"/>
              <a:gd name="connsiteX3" fmla="*/ 3543251 w 7194504"/>
              <a:gd name="connsiteY3" fmla="*/ 0 h 6080123"/>
              <a:gd name="connsiteX4" fmla="*/ 7194504 w 7194504"/>
              <a:gd name="connsiteY4" fmla="*/ 0 h 608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4504" h="6080123">
                <a:moveTo>
                  <a:pt x="7194504" y="6080123"/>
                </a:moveTo>
                <a:lnTo>
                  <a:pt x="0" y="6080123"/>
                </a:lnTo>
                <a:lnTo>
                  <a:pt x="2471429" y="0"/>
                </a:lnTo>
                <a:lnTo>
                  <a:pt x="3543251" y="0"/>
                </a:lnTo>
                <a:lnTo>
                  <a:pt x="719450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88"/>
          </a:p>
        </p:txBody>
      </p:sp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75AE13B4-B5C3-441D-93EA-26D70FB61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4417577" y="891822"/>
            <a:ext cx="8552061" cy="622539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92CD854-F1AB-6140-B4B1-92C2B5B5DF91}"/>
              </a:ext>
            </a:extLst>
          </p:cNvPr>
          <p:cNvGrpSpPr/>
          <p:nvPr userDrawn="1"/>
        </p:nvGrpSpPr>
        <p:grpSpPr>
          <a:xfrm>
            <a:off x="1" y="6082220"/>
            <a:ext cx="8568304" cy="434998"/>
            <a:chOff x="2915224" y="83562"/>
            <a:chExt cx="6884420" cy="4801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D70D42-5664-AA44-95F5-A53269305F10}"/>
                </a:ext>
              </a:extLst>
            </p:cNvPr>
            <p:cNvSpPr/>
            <p:nvPr/>
          </p:nvSpPr>
          <p:spPr>
            <a:xfrm>
              <a:off x="2915224" y="179529"/>
              <a:ext cx="6740032" cy="268400"/>
            </a:xfrm>
            <a:prstGeom prst="rect">
              <a:avLst/>
            </a:prstGeom>
            <a:gradFill flip="none" rotWithShape="1">
              <a:gsLst>
                <a:gs pos="0">
                  <a:srgbClr val="298332"/>
                </a:gs>
                <a:gs pos="92000">
                  <a:srgbClr val="63B635"/>
                </a:gs>
              </a:gsLst>
              <a:lin ang="0" scaled="1"/>
              <a:tileRect/>
            </a:gradFill>
            <a:ln w="12700" cmpd="sng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06" tIns="45705" rIns="91406" bIns="45705" rtlCol="0" anchor="ctr"/>
            <a:lstStyle/>
            <a:p>
              <a:pPr marL="0" marR="0" lvl="0" indent="0" algn="ctr" defTabSz="36419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 descr="arrow.png">
              <a:extLst>
                <a:ext uri="{FF2B5EF4-FFF2-40B4-BE49-F238E27FC236}">
                  <a16:creationId xmlns:a16="http://schemas.microsoft.com/office/drawing/2014/main" id="{A3BAC053-4B93-8843-824F-63CD6B14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64" b="-1"/>
            <a:stretch/>
          </p:blipFill>
          <p:spPr>
            <a:xfrm>
              <a:off x="9279297" y="83562"/>
              <a:ext cx="520347" cy="480135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027668-6D7E-CE40-A459-93DD543027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4230" y="282766"/>
            <a:ext cx="7546429" cy="2534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35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pic>
        <p:nvPicPr>
          <p:cNvPr id="15" name="Picture 50" descr="Fid_Logo_Rev.png">
            <a:extLst>
              <a:ext uri="{FF2B5EF4-FFF2-40B4-BE49-F238E27FC236}">
                <a16:creationId xmlns:a16="http://schemas.microsoft.com/office/drawing/2014/main" id="{B491EDEB-0D8D-A047-BC51-6B1611ED14C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9783" y="6110108"/>
            <a:ext cx="2433097" cy="379605"/>
          </a:xfrm>
          <a:prstGeom prst="rect">
            <a:avLst/>
          </a:prstGeom>
          <a:noFill/>
          <a:ln>
            <a:noFill/>
          </a:ln>
          <a:effectLst>
            <a:outerShdw blurRad="596900" sx="125000" sy="125000" algn="ctr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91FAB57-C059-4088-8B0B-1189085BEE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4228" y="1759289"/>
            <a:ext cx="7294375" cy="1296211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2800"/>
              </a:lnSpc>
              <a:defRPr sz="2471">
                <a:solidFill>
                  <a:schemeClr val="bg1"/>
                </a:solidFill>
              </a:defRPr>
            </a:lvl1pPr>
          </a:lstStyle>
          <a:p>
            <a:pPr>
              <a:lnSpc>
                <a:spcPts val="2800"/>
              </a:lnSpc>
            </a:pPr>
            <a:r>
              <a:rPr lang="en-US" sz="2471">
                <a:solidFill>
                  <a:schemeClr val="bg1"/>
                </a:solidFill>
              </a:rPr>
              <a:t>Providing employees with a better way </a:t>
            </a:r>
            <a:br>
              <a:rPr lang="en-US" sz="2471">
                <a:solidFill>
                  <a:schemeClr val="bg1"/>
                </a:solidFill>
              </a:rPr>
            </a:br>
            <a:r>
              <a:rPr lang="en-US" sz="2471">
                <a:solidFill>
                  <a:schemeClr val="bg1"/>
                </a:solidFill>
              </a:rPr>
              <a:t>to engage, connect and give, while </a:t>
            </a:r>
            <a:br>
              <a:rPr lang="en-US" sz="2471">
                <a:solidFill>
                  <a:schemeClr val="bg1"/>
                </a:solidFill>
              </a:rPr>
            </a:br>
            <a:r>
              <a:rPr lang="en-US" sz="2471">
                <a:solidFill>
                  <a:schemeClr val="bg1"/>
                </a:solidFill>
              </a:rPr>
              <a:t>streamlining administration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86B614-5B61-48A0-BE10-F2D2131CD532}"/>
              </a:ext>
            </a:extLst>
          </p:cNvPr>
          <p:cNvSpPr txBox="1"/>
          <p:nvPr userDrawn="1"/>
        </p:nvSpPr>
        <p:spPr>
          <a:xfrm>
            <a:off x="1094228" y="1392761"/>
            <a:ext cx="6215697" cy="3639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882"/>
              </a:spcAft>
            </a:pPr>
            <a:r>
              <a:rPr lang="en-US" sz="1765">
                <a:solidFill>
                  <a:schemeClr val="bg1"/>
                </a:solidFill>
              </a:rPr>
              <a:t>Workplace Giving</a:t>
            </a:r>
          </a:p>
        </p:txBody>
      </p:sp>
    </p:spTree>
    <p:extLst>
      <p:ext uri="{BB962C8B-B14F-4D97-AF65-F5344CB8AC3E}">
        <p14:creationId xmlns:p14="http://schemas.microsoft.com/office/powerpoint/2010/main" val="189263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/ 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2124E0-1916-4C46-A524-B0392C7E9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9431"/>
            <a:ext cx="12192000" cy="6867431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B6A60C20-D96F-EA4A-BF5A-3FA1B522DBF7}"/>
              </a:ext>
            </a:extLst>
          </p:cNvPr>
          <p:cNvSpPr/>
          <p:nvPr userDrawn="1"/>
        </p:nvSpPr>
        <p:spPr>
          <a:xfrm>
            <a:off x="4" y="-6197"/>
            <a:ext cx="8355695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3817" y="1817395"/>
            <a:ext cx="5957257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1"/>
              </a:lnSpc>
              <a:defRPr sz="3531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916790" y="2892626"/>
            <a:ext cx="5403630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588" baseline="0">
                <a:solidFill>
                  <a:schemeClr val="bg1"/>
                </a:solidFill>
                <a:latin typeface="+mj-lt"/>
              </a:defRPr>
            </a:lvl1pPr>
            <a:lvl2pPr marL="403451" indent="0" algn="ctr">
              <a:buNone/>
              <a:defRPr sz="1765"/>
            </a:lvl2pPr>
            <a:lvl3pPr marL="806903" indent="0" algn="ctr">
              <a:buNone/>
              <a:defRPr sz="1588"/>
            </a:lvl3pPr>
            <a:lvl4pPr marL="1210353" indent="0" algn="ctr">
              <a:buNone/>
              <a:defRPr sz="1412"/>
            </a:lvl4pPr>
            <a:lvl5pPr marL="1613805" indent="0" algn="ctr">
              <a:buNone/>
              <a:defRPr sz="1412"/>
            </a:lvl5pPr>
            <a:lvl6pPr marL="2017255" indent="0" algn="ctr">
              <a:buNone/>
              <a:defRPr sz="1412"/>
            </a:lvl6pPr>
            <a:lvl7pPr marL="2420706" indent="0" algn="ctr">
              <a:buNone/>
              <a:defRPr sz="1412"/>
            </a:lvl7pPr>
            <a:lvl8pPr marL="2824157" indent="0" algn="ctr">
              <a:buNone/>
              <a:defRPr sz="1412"/>
            </a:lvl8pPr>
            <a:lvl9pPr marL="3227607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93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people standing in a kitchen&#10;&#10;Description automatically generated">
            <a:extLst>
              <a:ext uri="{FF2B5EF4-FFF2-40B4-BE49-F238E27FC236}">
                <a16:creationId xmlns:a16="http://schemas.microsoft.com/office/drawing/2014/main" id="{E5D8A923-DF1E-0745-9EC4-D1A1A32FA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6197"/>
            <a:ext cx="12192000" cy="6864199"/>
          </a:xfrm>
          <a:prstGeom prst="rect">
            <a:avLst/>
          </a:prstGeom>
        </p:spPr>
      </p:pic>
      <p:sp>
        <p:nvSpPr>
          <p:cNvPr id="8" name="Freeform 50">
            <a:extLst>
              <a:ext uri="{FF2B5EF4-FFF2-40B4-BE49-F238E27FC236}">
                <a16:creationId xmlns:a16="http://schemas.microsoft.com/office/drawing/2014/main" id="{9BB41FCA-7009-A74C-AF86-D9D1EF76F4BF}"/>
              </a:ext>
            </a:extLst>
          </p:cNvPr>
          <p:cNvSpPr/>
          <p:nvPr userDrawn="1"/>
        </p:nvSpPr>
        <p:spPr>
          <a:xfrm>
            <a:off x="4" y="-6197"/>
            <a:ext cx="8355695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3817" y="1817395"/>
            <a:ext cx="5957257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1"/>
              </a:lnSpc>
              <a:defRPr sz="3531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916790" y="2892626"/>
            <a:ext cx="5403630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588" baseline="0">
                <a:solidFill>
                  <a:schemeClr val="bg1"/>
                </a:solidFill>
                <a:latin typeface="+mj-lt"/>
              </a:defRPr>
            </a:lvl1pPr>
            <a:lvl2pPr marL="403451" indent="0" algn="ctr">
              <a:buNone/>
              <a:defRPr sz="1765"/>
            </a:lvl2pPr>
            <a:lvl3pPr marL="806903" indent="0" algn="ctr">
              <a:buNone/>
              <a:defRPr sz="1588"/>
            </a:lvl3pPr>
            <a:lvl4pPr marL="1210353" indent="0" algn="ctr">
              <a:buNone/>
              <a:defRPr sz="1412"/>
            </a:lvl4pPr>
            <a:lvl5pPr marL="1613805" indent="0" algn="ctr">
              <a:buNone/>
              <a:defRPr sz="1412"/>
            </a:lvl5pPr>
            <a:lvl6pPr marL="2017255" indent="0" algn="ctr">
              <a:buNone/>
              <a:defRPr sz="1412"/>
            </a:lvl6pPr>
            <a:lvl7pPr marL="2420706" indent="0" algn="ctr">
              <a:buNone/>
              <a:defRPr sz="1412"/>
            </a:lvl7pPr>
            <a:lvl8pPr marL="2824157" indent="0" algn="ctr">
              <a:buNone/>
              <a:defRPr sz="1412"/>
            </a:lvl8pPr>
            <a:lvl9pPr marL="3227607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399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Colo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558B09-552E-1241-A876-D4AA061AE57B}"/>
              </a:ext>
            </a:extLst>
          </p:cNvPr>
          <p:cNvSpPr/>
          <p:nvPr userDrawn="1"/>
        </p:nvSpPr>
        <p:spPr>
          <a:xfrm>
            <a:off x="0" y="-6197"/>
            <a:ext cx="12192000" cy="6864199"/>
          </a:xfrm>
          <a:prstGeom prst="rect">
            <a:avLst/>
          </a:prstGeom>
          <a:solidFill>
            <a:srgbClr val="478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" name="Freeform 77">
            <a:extLst>
              <a:ext uri="{FF2B5EF4-FFF2-40B4-BE49-F238E27FC236}">
                <a16:creationId xmlns:a16="http://schemas.microsoft.com/office/drawing/2014/main" id="{DCC4E184-897C-C24C-9827-09ED7D8E9EB5}"/>
              </a:ext>
            </a:extLst>
          </p:cNvPr>
          <p:cNvSpPr/>
          <p:nvPr userDrawn="1"/>
        </p:nvSpPr>
        <p:spPr>
          <a:xfrm>
            <a:off x="4" y="-6197"/>
            <a:ext cx="8355695" cy="6864199"/>
          </a:xfrm>
          <a:custGeom>
            <a:avLst/>
            <a:gdLst>
              <a:gd name="connsiteX0" fmla="*/ 0 w 6893448"/>
              <a:gd name="connsiteY0" fmla="*/ 0 h 7779426"/>
              <a:gd name="connsiteX1" fmla="*/ 1924239 w 6893448"/>
              <a:gd name="connsiteY1" fmla="*/ 0 h 7779426"/>
              <a:gd name="connsiteX2" fmla="*/ 2628900 w 6893448"/>
              <a:gd name="connsiteY2" fmla="*/ 0 h 7779426"/>
              <a:gd name="connsiteX3" fmla="*/ 6893448 w 6893448"/>
              <a:gd name="connsiteY3" fmla="*/ 0 h 7779426"/>
              <a:gd name="connsiteX4" fmla="*/ 3731292 w 6893448"/>
              <a:gd name="connsiteY4" fmla="*/ 7779426 h 7779426"/>
              <a:gd name="connsiteX5" fmla="*/ 2628900 w 6893448"/>
              <a:gd name="connsiteY5" fmla="*/ 7779426 h 7779426"/>
              <a:gd name="connsiteX6" fmla="*/ 0 w 6893448"/>
              <a:gd name="connsiteY6" fmla="*/ 7779426 h 7779426"/>
              <a:gd name="connsiteX7" fmla="*/ 0 w 6893448"/>
              <a:gd name="connsiteY7" fmla="*/ 2469375 h 7779426"/>
              <a:gd name="connsiteX8" fmla="*/ 1011042 w 6893448"/>
              <a:gd name="connsiteY8" fmla="*/ 3440 h 7779426"/>
              <a:gd name="connsiteX9" fmla="*/ 0 w 6893448"/>
              <a:gd name="connsiteY9" fmla="*/ 3440 h 777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3448" h="7779426">
                <a:moveTo>
                  <a:pt x="0" y="0"/>
                </a:moveTo>
                <a:lnTo>
                  <a:pt x="1924239" y="0"/>
                </a:lnTo>
                <a:lnTo>
                  <a:pt x="2628900" y="0"/>
                </a:lnTo>
                <a:lnTo>
                  <a:pt x="6893448" y="0"/>
                </a:lnTo>
                <a:lnTo>
                  <a:pt x="3731292" y="7779426"/>
                </a:lnTo>
                <a:lnTo>
                  <a:pt x="2628900" y="7779426"/>
                </a:lnTo>
                <a:lnTo>
                  <a:pt x="0" y="7779426"/>
                </a:lnTo>
                <a:lnTo>
                  <a:pt x="0" y="2469375"/>
                </a:lnTo>
                <a:lnTo>
                  <a:pt x="1011042" y="3440"/>
                </a:lnTo>
                <a:lnTo>
                  <a:pt x="0" y="34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75E17-7E4C-E948-A24F-08D9300E9B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3817" y="1817395"/>
            <a:ext cx="5957257" cy="89642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3531"/>
              </a:lnSpc>
              <a:defRPr sz="3531" b="1">
                <a:solidFill>
                  <a:schemeClr val="bg1"/>
                </a:solidFill>
              </a:defRPr>
            </a:lvl1pPr>
          </a:lstStyle>
          <a:p>
            <a:r>
              <a:rPr lang="en-US"/>
              <a:t>Divider headlines</a:t>
            </a:r>
            <a:br>
              <a:rPr lang="en-US"/>
            </a:br>
            <a:r>
              <a:rPr lang="en-US"/>
              <a:t>should be two lines.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E55C7-91D2-4641-B172-A89B7315F3B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916790" y="2892626"/>
            <a:ext cx="5403630" cy="41018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588"/>
              </a:lnSpc>
              <a:spcBef>
                <a:spcPts val="0"/>
              </a:spcBef>
              <a:buNone/>
              <a:defRPr sz="1588" baseline="0">
                <a:solidFill>
                  <a:schemeClr val="bg1"/>
                </a:solidFill>
                <a:latin typeface="+mj-lt"/>
              </a:defRPr>
            </a:lvl1pPr>
            <a:lvl2pPr marL="403451" indent="0" algn="ctr">
              <a:buNone/>
              <a:defRPr sz="1765"/>
            </a:lvl2pPr>
            <a:lvl3pPr marL="806903" indent="0" algn="ctr">
              <a:buNone/>
              <a:defRPr sz="1588"/>
            </a:lvl3pPr>
            <a:lvl4pPr marL="1210353" indent="0" algn="ctr">
              <a:buNone/>
              <a:defRPr sz="1412"/>
            </a:lvl4pPr>
            <a:lvl5pPr marL="1613805" indent="0" algn="ctr">
              <a:buNone/>
              <a:defRPr sz="1412"/>
            </a:lvl5pPr>
            <a:lvl6pPr marL="2017255" indent="0" algn="ctr">
              <a:buNone/>
              <a:defRPr sz="1412"/>
            </a:lvl6pPr>
            <a:lvl7pPr marL="2420706" indent="0" algn="ctr">
              <a:buNone/>
              <a:defRPr sz="1412"/>
            </a:lvl7pPr>
            <a:lvl8pPr marL="2824157" indent="0" algn="ctr">
              <a:buNone/>
              <a:defRPr sz="1412"/>
            </a:lvl8pPr>
            <a:lvl9pPr marL="3227607" indent="0" algn="ctr">
              <a:buNone/>
              <a:defRPr sz="1412"/>
            </a:lvl9pPr>
          </a:lstStyle>
          <a:p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B756-A311-384A-8959-1560DD2D465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B8806A-D70A-514A-8614-015320222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79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1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77" y="619170"/>
            <a:ext cx="10515600" cy="8950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algn="l" defTabSz="806903" rtl="0" eaLnBrk="1" latinLnBrk="0" hangingPunct="1">
              <a:lnSpc>
                <a:spcPts val="2294"/>
              </a:lnSpc>
              <a:defRPr lang="en-US" sz="2294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EFD9B1-515C-AB4D-BDF5-D4F10A6FC38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XXXXXX.X.X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56ACDE-C496-A856-AB6D-99A93C111E7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17170" y="1675279"/>
            <a:ext cx="5131954" cy="4095041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118"/>
            </a:lvl1pPr>
          </a:lstStyle>
          <a:p>
            <a:r>
              <a:rPr lang="en-US"/>
              <a:t>Insert screenshot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440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 descr="narrow gray bar at the top of the slide">
            <a:extLst>
              <a:ext uri="{FF2B5EF4-FFF2-40B4-BE49-F238E27FC236}">
                <a16:creationId xmlns:a16="http://schemas.microsoft.com/office/drawing/2014/main" id="{A75F2BD5-CD82-4662-9B8F-BFFFC393EE62}"/>
              </a:ext>
            </a:extLst>
          </p:cNvPr>
          <p:cNvSpPr/>
          <p:nvPr userDrawn="1"/>
        </p:nvSpPr>
        <p:spPr>
          <a:xfrm>
            <a:off x="0" y="11"/>
            <a:ext cx="12192000" cy="142647"/>
          </a:xfrm>
          <a:prstGeom prst="rect">
            <a:avLst/>
          </a:prstGeom>
          <a:solidFill>
            <a:srgbClr val="D4D6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3431A10-6B0F-4BF8-84F1-08AD4D8764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47" y="141826"/>
            <a:ext cx="4830235" cy="672676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D67B9F-5D88-48C0-BB34-128BED1ED2F3}"/>
              </a:ext>
            </a:extLst>
          </p:cNvPr>
          <p:cNvSpPr txBox="1">
            <a:spLocks/>
          </p:cNvSpPr>
          <p:nvPr userDrawn="1"/>
        </p:nvSpPr>
        <p:spPr>
          <a:xfrm>
            <a:off x="-6345" y="6448498"/>
            <a:ext cx="781051" cy="37880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3E142A-3C00-4127-85D6-84DE39FD85BE}" type="slidenum">
              <a:rPr lang="en-US" sz="1067" smtClean="0">
                <a:solidFill>
                  <a:schemeClr val="bg1"/>
                </a:solidFill>
                <a:latin typeface="+mj-lt"/>
              </a:rPr>
              <a:pPr/>
              <a:t>‹#›</a:t>
            </a:fld>
            <a:endParaRPr lang="en-US" sz="1067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0B68E5-4364-4765-8565-6B2496BC44D4}"/>
              </a:ext>
            </a:extLst>
          </p:cNvPr>
          <p:cNvSpPr txBox="1"/>
          <p:nvPr userDrawn="1"/>
        </p:nvSpPr>
        <p:spPr>
          <a:xfrm>
            <a:off x="576112" y="6457987"/>
            <a:ext cx="5493099" cy="4115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067">
                <a:solidFill>
                  <a:schemeClr val="bg1"/>
                </a:solidFill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134845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133"/>
            </a:lvl1pPr>
            <a:lvl2pPr marL="406395" indent="0" algn="ctr">
              <a:buNone/>
              <a:defRPr sz="1778"/>
            </a:lvl2pPr>
            <a:lvl3pPr marL="812790" indent="0" algn="ctr">
              <a:buNone/>
              <a:defRPr sz="1600"/>
            </a:lvl3pPr>
            <a:lvl4pPr marL="1219187" indent="0" algn="ctr">
              <a:buNone/>
              <a:defRPr sz="1422"/>
            </a:lvl4pPr>
            <a:lvl5pPr marL="1625583" indent="0" algn="ctr">
              <a:buNone/>
              <a:defRPr sz="1422"/>
            </a:lvl5pPr>
            <a:lvl6pPr marL="2031977" indent="0" algn="ctr">
              <a:buNone/>
              <a:defRPr sz="1422"/>
            </a:lvl6pPr>
            <a:lvl7pPr marL="2438372" indent="0" algn="ctr">
              <a:buNone/>
              <a:defRPr sz="1422"/>
            </a:lvl7pPr>
            <a:lvl8pPr marL="2844769" indent="0" algn="ctr">
              <a:buNone/>
              <a:defRPr sz="1422"/>
            </a:lvl8pPr>
            <a:lvl9pPr marL="3251164" indent="0" algn="ctr">
              <a:buNone/>
              <a:defRPr sz="142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336960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22387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6"/>
            <a:ext cx="10515600" cy="2852737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70"/>
            <a:ext cx="10515600" cy="1500187"/>
          </a:xfrm>
        </p:spPr>
        <p:txBody>
          <a:bodyPr/>
          <a:lstStyle>
            <a:lvl1pPr marL="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1pPr>
            <a:lvl2pPr marL="40639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2pPr>
            <a:lvl3pPr marL="8127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9187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4pPr>
            <a:lvl5pPr marL="1625583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5pPr>
            <a:lvl6pPr marL="2031977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6pPr>
            <a:lvl7pPr marL="2438372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7pPr>
            <a:lvl8pPr marL="2844769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8pPr>
            <a:lvl9pPr marL="3251164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37400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17614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3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395" indent="0">
              <a:buNone/>
              <a:defRPr sz="1778" b="1"/>
            </a:lvl2pPr>
            <a:lvl3pPr marL="812790" indent="0">
              <a:buNone/>
              <a:defRPr sz="1600" b="1"/>
            </a:lvl3pPr>
            <a:lvl4pPr marL="1219187" indent="0">
              <a:buNone/>
              <a:defRPr sz="1422" b="1"/>
            </a:lvl4pPr>
            <a:lvl5pPr marL="1625583" indent="0">
              <a:buNone/>
              <a:defRPr sz="1422" b="1"/>
            </a:lvl5pPr>
            <a:lvl6pPr marL="2031977" indent="0">
              <a:buNone/>
              <a:defRPr sz="1422" b="1"/>
            </a:lvl6pPr>
            <a:lvl7pPr marL="2438372" indent="0">
              <a:buNone/>
              <a:defRPr sz="1422" b="1"/>
            </a:lvl7pPr>
            <a:lvl8pPr marL="2844769" indent="0">
              <a:buNone/>
              <a:defRPr sz="1422" b="1"/>
            </a:lvl8pPr>
            <a:lvl9pPr marL="3251164" indent="0">
              <a:buNone/>
              <a:defRPr sz="142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395" indent="0">
              <a:buNone/>
              <a:defRPr sz="1778" b="1"/>
            </a:lvl2pPr>
            <a:lvl3pPr marL="812790" indent="0">
              <a:buNone/>
              <a:defRPr sz="1600" b="1"/>
            </a:lvl3pPr>
            <a:lvl4pPr marL="1219187" indent="0">
              <a:buNone/>
              <a:defRPr sz="1422" b="1"/>
            </a:lvl4pPr>
            <a:lvl5pPr marL="1625583" indent="0">
              <a:buNone/>
              <a:defRPr sz="1422" b="1"/>
            </a:lvl5pPr>
            <a:lvl6pPr marL="2031977" indent="0">
              <a:buNone/>
              <a:defRPr sz="1422" b="1"/>
            </a:lvl6pPr>
            <a:lvl7pPr marL="2438372" indent="0">
              <a:buNone/>
              <a:defRPr sz="1422" b="1"/>
            </a:lvl7pPr>
            <a:lvl8pPr marL="2844769" indent="0">
              <a:buNone/>
              <a:defRPr sz="1422" b="1"/>
            </a:lvl8pPr>
            <a:lvl9pPr marL="3251164" indent="0">
              <a:buNone/>
              <a:defRPr sz="142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2401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52692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81430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3" y="457200"/>
            <a:ext cx="3932237" cy="1600200"/>
          </a:xfrm>
        </p:spPr>
        <p:txBody>
          <a:bodyPr anchor="b"/>
          <a:lstStyle>
            <a:lvl1pPr>
              <a:defRPr sz="284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33"/>
            <a:ext cx="6172200" cy="4873625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3" y="2057400"/>
            <a:ext cx="3932237" cy="3811588"/>
          </a:xfrm>
        </p:spPr>
        <p:txBody>
          <a:bodyPr/>
          <a:lstStyle>
            <a:lvl1pPr marL="0" indent="0">
              <a:buNone/>
              <a:defRPr sz="1422"/>
            </a:lvl1pPr>
            <a:lvl2pPr marL="406395" indent="0">
              <a:buNone/>
              <a:defRPr sz="1244"/>
            </a:lvl2pPr>
            <a:lvl3pPr marL="812790" indent="0">
              <a:buNone/>
              <a:defRPr sz="1067"/>
            </a:lvl3pPr>
            <a:lvl4pPr marL="1219187" indent="0">
              <a:buNone/>
              <a:defRPr sz="889"/>
            </a:lvl4pPr>
            <a:lvl5pPr marL="1625583" indent="0">
              <a:buNone/>
              <a:defRPr sz="889"/>
            </a:lvl5pPr>
            <a:lvl6pPr marL="2031977" indent="0">
              <a:buNone/>
              <a:defRPr sz="889"/>
            </a:lvl6pPr>
            <a:lvl7pPr marL="2438372" indent="0">
              <a:buNone/>
              <a:defRPr sz="889"/>
            </a:lvl7pPr>
            <a:lvl8pPr marL="2844769" indent="0">
              <a:buNone/>
              <a:defRPr sz="889"/>
            </a:lvl8pPr>
            <a:lvl9pPr marL="3251164" indent="0">
              <a:buNone/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78381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3" y="457200"/>
            <a:ext cx="3932237" cy="1600200"/>
          </a:xfrm>
        </p:spPr>
        <p:txBody>
          <a:bodyPr anchor="b"/>
          <a:lstStyle>
            <a:lvl1pPr>
              <a:defRPr sz="284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987433"/>
            <a:ext cx="6172200" cy="4873625"/>
          </a:xfrm>
        </p:spPr>
        <p:txBody>
          <a:bodyPr anchor="t"/>
          <a:lstStyle>
            <a:lvl1pPr marL="0" indent="0">
              <a:buNone/>
              <a:defRPr sz="2844"/>
            </a:lvl1pPr>
            <a:lvl2pPr marL="406395" indent="0">
              <a:buNone/>
              <a:defRPr sz="2489"/>
            </a:lvl2pPr>
            <a:lvl3pPr marL="812790" indent="0">
              <a:buNone/>
              <a:defRPr sz="2133"/>
            </a:lvl3pPr>
            <a:lvl4pPr marL="1219187" indent="0">
              <a:buNone/>
              <a:defRPr sz="1778"/>
            </a:lvl4pPr>
            <a:lvl5pPr marL="1625583" indent="0">
              <a:buNone/>
              <a:defRPr sz="1778"/>
            </a:lvl5pPr>
            <a:lvl6pPr marL="2031977" indent="0">
              <a:buNone/>
              <a:defRPr sz="1778"/>
            </a:lvl6pPr>
            <a:lvl7pPr marL="2438372" indent="0">
              <a:buNone/>
              <a:defRPr sz="1778"/>
            </a:lvl7pPr>
            <a:lvl8pPr marL="2844769" indent="0">
              <a:buNone/>
              <a:defRPr sz="1778"/>
            </a:lvl8pPr>
            <a:lvl9pPr marL="3251164" indent="0">
              <a:buNone/>
              <a:defRPr sz="1778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3" y="2057400"/>
            <a:ext cx="3932237" cy="3811588"/>
          </a:xfrm>
        </p:spPr>
        <p:txBody>
          <a:bodyPr/>
          <a:lstStyle>
            <a:lvl1pPr marL="0" indent="0">
              <a:buNone/>
              <a:defRPr sz="1422"/>
            </a:lvl1pPr>
            <a:lvl2pPr marL="406395" indent="0">
              <a:buNone/>
              <a:defRPr sz="1244"/>
            </a:lvl2pPr>
            <a:lvl3pPr marL="812790" indent="0">
              <a:buNone/>
              <a:defRPr sz="1067"/>
            </a:lvl3pPr>
            <a:lvl4pPr marL="1219187" indent="0">
              <a:buNone/>
              <a:defRPr sz="889"/>
            </a:lvl4pPr>
            <a:lvl5pPr marL="1625583" indent="0">
              <a:buNone/>
              <a:defRPr sz="889"/>
            </a:lvl5pPr>
            <a:lvl6pPr marL="2031977" indent="0">
              <a:buNone/>
              <a:defRPr sz="889"/>
            </a:lvl6pPr>
            <a:lvl7pPr marL="2438372" indent="0">
              <a:buNone/>
              <a:defRPr sz="889"/>
            </a:lvl7pPr>
            <a:lvl8pPr marL="2844769" indent="0">
              <a:buNone/>
              <a:defRPr sz="889"/>
            </a:lvl8pPr>
            <a:lvl9pPr marL="3251164" indent="0">
              <a:buNone/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35854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57475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32405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: 1 Headline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BDF3-B79D-7641-92C8-181EEDD5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77" y="619170"/>
            <a:ext cx="10515600" cy="8950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algn="l" defTabSz="537890" rtl="0" eaLnBrk="1" latinLnBrk="0" hangingPunct="1">
              <a:lnSpc>
                <a:spcPts val="1529"/>
              </a:lnSpc>
              <a:defRPr lang="en-US" sz="1529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03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4.emf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7368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6794" y="6360117"/>
            <a:ext cx="89403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795"/>
              </a:lnSpc>
              <a:defRPr sz="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Fidelity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" y="6492883"/>
            <a:ext cx="55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9A715-B055-DA71-8206-07F78CF258E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82336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defTabSz="914440" rtl="0" eaLnBrk="1" latinLnBrk="0" hangingPunct="1">
        <a:lnSpc>
          <a:spcPct val="90000"/>
        </a:lnSpc>
        <a:spcBef>
          <a:spcPct val="0"/>
        </a:spcBef>
        <a:buNone/>
        <a:defRPr sz="2119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10" indent="-228610" algn="l" defTabSz="91444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1pPr>
      <a:lvl2pPr marL="685830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12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9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9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89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707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27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48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67" indent="-228610" algn="l" defTabSz="9144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9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0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9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9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99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19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36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55" algn="l" defTabSz="9144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1974" userDrawn="1">
          <p15:clr>
            <a:srgbClr val="F26B43"/>
          </p15:clr>
        </p15:guide>
        <p15:guide id="5" pos="2094" userDrawn="1">
          <p15:clr>
            <a:srgbClr val="F26B43"/>
          </p15:clr>
        </p15:guide>
        <p15:guide id="6" pos="3781" userDrawn="1">
          <p15:clr>
            <a:srgbClr val="F26B43"/>
          </p15:clr>
        </p15:guide>
        <p15:guide id="7" pos="3901" userDrawn="1">
          <p15:clr>
            <a:srgbClr val="F26B43"/>
          </p15:clr>
        </p15:guide>
        <p15:guide id="8" pos="5586" userDrawn="1">
          <p15:clr>
            <a:srgbClr val="F26B43"/>
          </p15:clr>
        </p15:guide>
        <p15:guide id="9" pos="5706" userDrawn="1">
          <p15:clr>
            <a:srgbClr val="F26B43"/>
          </p15:clr>
        </p15:guide>
        <p15:guide id="10" pos="7392" userDrawn="1">
          <p15:clr>
            <a:srgbClr val="F26B43"/>
          </p15:clr>
        </p15:guide>
        <p15:guide id="11" orient="horz" userDrawn="1">
          <p15:clr>
            <a:srgbClr val="F26B43"/>
          </p15:clr>
        </p15:guide>
        <p15:guide id="12" orient="horz" pos="4320" userDrawn="1">
          <p15:clr>
            <a:srgbClr val="F26B43"/>
          </p15:clr>
        </p15:guide>
        <p15:guide id="13" orient="horz" pos="288" userDrawn="1">
          <p15:clr>
            <a:srgbClr val="F26B43"/>
          </p15:clr>
        </p15:guide>
        <p15:guide id="14" orient="horz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88851-E176-AB41-BB34-D54509259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91030" y="6609683"/>
            <a:ext cx="1420400" cy="1900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706" kern="120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r>
              <a:rPr lang="en-US"/>
              <a:t>XXXXXX.X.X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736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6790" y="6360116"/>
            <a:ext cx="8940338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794"/>
              </a:lnSpc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" y="6492882"/>
            <a:ext cx="558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A48C9C-16C1-B1D6-19F4-17EC5DE8643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405374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dt="0"/>
  <p:txStyles>
    <p:titleStyle>
      <a:lvl1pPr algn="l" defTabSz="914462" rtl="0" eaLnBrk="1" latinLnBrk="0" hangingPunct="1">
        <a:lnSpc>
          <a:spcPct val="90000"/>
        </a:lnSpc>
        <a:spcBef>
          <a:spcPct val="0"/>
        </a:spcBef>
        <a:buNone/>
        <a:defRPr sz="2118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15" indent="-228615" algn="l" defTabSz="91446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1pPr>
      <a:lvl2pPr marL="685846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12" kern="1200">
          <a:solidFill>
            <a:schemeClr val="tx1"/>
          </a:solidFill>
          <a:latin typeface="+mn-lt"/>
          <a:ea typeface="+mn-ea"/>
          <a:cs typeface="+mn-cs"/>
        </a:defRPr>
      </a:lvl2pPr>
      <a:lvl3pPr marL="1143078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3pPr>
      <a:lvl4pPr marL="1600309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539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770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02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32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64" indent="-228615" algn="l" defTabSz="9144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2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62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93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24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55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87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17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47" algn="l" defTabSz="9144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81" userDrawn="1">
          <p15:clr>
            <a:srgbClr val="F26B43"/>
          </p15:clr>
        </p15:guide>
        <p15:guide id="2" orient="horz" pos="4236" userDrawn="1">
          <p15:clr>
            <a:srgbClr val="F26B43"/>
          </p15:clr>
        </p15:guide>
        <p15:guide id="3" pos="2208" userDrawn="1">
          <p15:clr>
            <a:srgbClr val="F26B43"/>
          </p15:clr>
        </p15:guide>
        <p15:guide id="4" pos="4131" userDrawn="1">
          <p15:clr>
            <a:srgbClr val="F26B43"/>
          </p15:clr>
        </p15:guide>
        <p15:guide id="5" pos="490" userDrawn="1">
          <p15:clr>
            <a:srgbClr val="F26B43"/>
          </p15:clr>
        </p15:guide>
        <p15:guide id="6" pos="5846" userDrawn="1">
          <p15:clr>
            <a:srgbClr val="F26B43"/>
          </p15:clr>
        </p15:guide>
        <p15:guide id="7" pos="2304" userDrawn="1">
          <p15:clr>
            <a:srgbClr val="F26B43"/>
          </p15:clr>
        </p15:guide>
        <p15:guide id="8" pos="403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7790C55-4604-E8DD-BD26-9650077DEC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915801548"/>
              </p:ext>
            </p:extLst>
          </p:nvPr>
        </p:nvGraphicFramePr>
        <p:xfrm>
          <a:off x="1933" y="1412"/>
          <a:ext cx="1925" cy="1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592" imgH="591" progId="TCLayout.ActiveDocument.1">
                  <p:embed/>
                </p:oleObj>
              </mc:Choice>
              <mc:Fallback>
                <p:oleObj name="think-cell Slide" r:id="rId1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7790C55-4604-E8DD-BD26-9650077DEC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33" y="1412"/>
                        <a:ext cx="1925" cy="14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D806B427-2DA1-6947-C51E-C4D66A21456B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1" y="2"/>
            <a:ext cx="192424" cy="1400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413" b="0" i="0" baseline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9D17AF-9925-8716-168E-590279F58D0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46124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hdr="0" dt="0"/>
  <p:txStyles>
    <p:titleStyle>
      <a:lvl1pPr algn="l" defTabSz="812790" rtl="0" eaLnBrk="1" latinLnBrk="0" hangingPunct="1">
        <a:lnSpc>
          <a:spcPct val="90000"/>
        </a:lnSpc>
        <a:spcBef>
          <a:spcPct val="0"/>
        </a:spcBef>
        <a:buNone/>
        <a:defRPr sz="39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198" indent="-203198" algn="l" defTabSz="81279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2489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15988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3pPr>
      <a:lvl4pPr marL="1422384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0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5176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41571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7966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4363" indent="-203198" algn="l" defTabSz="81279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395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790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187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583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1977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372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769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164" algn="l" defTabSz="81279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97" userDrawn="1">
          <p15:clr>
            <a:srgbClr val="F26B43"/>
          </p15:clr>
        </p15:guide>
        <p15:guide id="2" orient="horz" pos="5083" userDrawn="1">
          <p15:clr>
            <a:srgbClr val="F26B43"/>
          </p15:clr>
        </p15:guide>
        <p15:guide id="3" pos="2981" userDrawn="1">
          <p15:clr>
            <a:srgbClr val="F26B43"/>
          </p15:clr>
        </p15:guide>
        <p15:guide id="4" pos="5577" userDrawn="1">
          <p15:clr>
            <a:srgbClr val="F26B43"/>
          </p15:clr>
        </p15:guide>
        <p15:guide id="5" pos="663" userDrawn="1">
          <p15:clr>
            <a:srgbClr val="F26B43"/>
          </p15:clr>
        </p15:guide>
        <p15:guide id="6" pos="7893" userDrawn="1">
          <p15:clr>
            <a:srgbClr val="F26B43"/>
          </p15:clr>
        </p15:guide>
        <p15:guide id="7" pos="3110" userDrawn="1">
          <p15:clr>
            <a:srgbClr val="F26B43"/>
          </p15:clr>
        </p15:guide>
        <p15:guide id="8" pos="54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jpeg"/><Relationship Id="rId9" Type="http://schemas.openxmlformats.org/officeDocument/2006/relationships/hyperlink" Target="https://www.sip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5E4FD-2E27-86A7-9DDF-49C169FDE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CEDC3-ABBF-5CAD-5DB3-31256EB7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45" y="208016"/>
            <a:ext cx="8830729" cy="596685"/>
          </a:xfrm>
        </p:spPr>
        <p:txBody>
          <a:bodyPr>
            <a:normAutofit/>
          </a:bodyPr>
          <a:lstStyle/>
          <a:p>
            <a:r>
              <a:rPr lang="en-US" sz="2000" b="1" dirty="0"/>
              <a:t>Fidelity® Personalized Planning &amp; Advice (PP&amp;A) centrally deployed campaigns</a:t>
            </a:r>
            <a:br>
              <a:rPr lang="en-US" b="1" dirty="0"/>
            </a:br>
            <a:br>
              <a:rPr lang="en-US" sz="1600" dirty="0">
                <a:solidFill>
                  <a:srgbClr val="333F48"/>
                </a:solidFill>
                <a:latin typeface="Calibri" panose="020F0502020204030204"/>
              </a:rPr>
            </a:br>
            <a:r>
              <a:rPr lang="en-US" b="1" dirty="0"/>
              <a:t> 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21C080DF-FA87-AE31-B920-F2419C5FE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776550"/>
              </p:ext>
            </p:extLst>
          </p:nvPr>
        </p:nvGraphicFramePr>
        <p:xfrm>
          <a:off x="599998" y="2452072"/>
          <a:ext cx="11592000" cy="40326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200">
                  <a:extLst>
                    <a:ext uri="{9D8B030D-6E8A-4147-A177-3AD203B41FA5}">
                      <a16:colId xmlns:a16="http://schemas.microsoft.com/office/drawing/2014/main" val="1698694809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3991133182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2455631030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2469544657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245760467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465716456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3859089087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2228904235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3589849359"/>
                    </a:ext>
                  </a:extLst>
                </a:gridCol>
                <a:gridCol w="1159200">
                  <a:extLst>
                    <a:ext uri="{9D8B030D-6E8A-4147-A177-3AD203B41FA5}">
                      <a16:colId xmlns:a16="http://schemas.microsoft.com/office/drawing/2014/main" val="3543596525"/>
                    </a:ext>
                  </a:extLst>
                </a:gridCol>
              </a:tblGrid>
              <a:tr h="1225107"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/>
                        <a:t>Announces the availability of the new PP&amp;A service to plan participants after a plan adds PP&amp;A as a plan feature.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provide awareness and education on what a managed account offers and to consider if a managed account is right for them</a:t>
                      </a:r>
                    </a:p>
                    <a:p>
                      <a:pPr algn="ctr"/>
                      <a:endParaRPr lang="en-US" sz="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Re-engages participants that started their Personal Profile or generated a Proposal to return and learn more or complete their enrollment</a:t>
                      </a:r>
                    </a:p>
                    <a:p>
                      <a:pPr algn="ctr"/>
                      <a:endParaRPr lang="en-US" sz="7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To welcome participants and promote personalizing their Personal Profile and visiting their PP&amp;A planning dashboard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700" b="0" i="0" u="none" strike="noStrike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inform participants of their personalized investment strategy and keep them aware of any account reviews or changes as part of on-going management</a:t>
                      </a:r>
                      <a:endParaRPr lang="en-US" sz="7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700" b="0" i="0" u="none" strike="noStrike" kern="12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To engage participants quarterly with a snapshot of their plan, drive planning dashboard visits, and helping ensure their Profile is kept up to date</a:t>
                      </a: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To provide participants with their retirement readiness score, target asset allocation,  and contribution snapshot compared to the previous year</a:t>
                      </a: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To target and help ensure participants are engaging with and making the most of their managed account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Targets only participants who have yet to personalized their Profile</a:t>
                      </a: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To provides education and resources to participants supporting their saving and planning decisions as they prepare for retirement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22169"/>
                  </a:ext>
                </a:extLst>
              </a:tr>
              <a:tr h="539085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Yes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Yes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Yes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939126"/>
                  </a:ext>
                </a:extLst>
              </a:tr>
              <a:tr h="539085"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Email, </a:t>
                      </a:r>
                    </a:p>
                    <a:p>
                      <a:pPr algn="ctr"/>
                      <a:r>
                        <a:rPr lang="en-US" sz="700" dirty="0"/>
                        <a:t>Print backup for touch 1 and 2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Email only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Email only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7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7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Print backup for touch 1 only 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 only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  <a:p>
                      <a:pPr algn="ctr"/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 only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178583"/>
                  </a:ext>
                </a:extLst>
              </a:tr>
              <a:tr h="1225107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~35 prior days prior to the plan going live with PP&amp;A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Annually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Ongoing trigger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Responsive: Upon 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latin typeface="+mn-lt"/>
                        </a:rPr>
                        <a:t>enrollment, touches sent every week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Sent after every rescore and/or Profile update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i="0">
                          <a:solidFill>
                            <a:schemeClr val="tx1"/>
                          </a:solidFill>
                          <a:latin typeface="+mn-lt"/>
                        </a:rPr>
                        <a:t>Sends during the first month of each quarter</a:t>
                      </a:r>
                    </a:p>
                    <a:p>
                      <a:pPr algn="ctr"/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Sent to all participants on their anniversaries with the service 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Sent to participants who have not visited their PP&amp;A dashboard or updated their Personal Profile within the past year 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Quarterly (March, June, September, &amp; December)</a:t>
                      </a:r>
                    </a:p>
                    <a:p>
                      <a:pPr algn="ctr"/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Starting at age 50 to 65 a participant will receive an annual email </a:t>
                      </a:r>
                    </a:p>
                    <a:p>
                      <a:pPr algn="ctr"/>
                      <a:endParaRPr lang="en-US" sz="7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956491"/>
                  </a:ext>
                </a:extLst>
              </a:tr>
              <a:tr h="504235"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3 touches 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3 touches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2 touches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N/A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NA</a:t>
                      </a:r>
                    </a:p>
                  </a:txBody>
                  <a:tcPr marL="60960" marR="60960" marT="30480" marB="3048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844402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7841505E-68DB-12AC-ADBD-A3862C997D8D}"/>
              </a:ext>
            </a:extLst>
          </p:cNvPr>
          <p:cNvSpPr txBox="1"/>
          <p:nvPr/>
        </p:nvSpPr>
        <p:spPr>
          <a:xfrm rot="16200000">
            <a:off x="-73547" y="2984468"/>
            <a:ext cx="939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7326">
              <a:defRPr/>
            </a:pPr>
            <a:r>
              <a:rPr lang="en-US" sz="900" b="1">
                <a:solidFill>
                  <a:srgbClr val="4C4C4C"/>
                </a:solidFill>
                <a:latin typeface="Calibri" panose="020F0502020204030204"/>
              </a:rPr>
              <a:t>Description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E4725E-809D-34E1-6A77-62B581AA700B}"/>
              </a:ext>
            </a:extLst>
          </p:cNvPr>
          <p:cNvSpPr txBox="1"/>
          <p:nvPr/>
        </p:nvSpPr>
        <p:spPr>
          <a:xfrm rot="16200000">
            <a:off x="28071" y="3751601"/>
            <a:ext cx="727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7326">
              <a:defRPr/>
            </a:pPr>
            <a:r>
              <a:rPr lang="en-US" sz="900" b="1">
                <a:solidFill>
                  <a:srgbClr val="4C4C4C"/>
                </a:solidFill>
                <a:latin typeface="Calibri" panose="020F0502020204030204"/>
              </a:rPr>
              <a:t>Opt-Out</a:t>
            </a:r>
          </a:p>
          <a:p>
            <a:pPr algn="ctr" defTabSz="677326">
              <a:defRPr/>
            </a:pPr>
            <a:r>
              <a:rPr lang="en-US" sz="900" b="1">
                <a:solidFill>
                  <a:srgbClr val="4C4C4C"/>
                </a:solidFill>
                <a:latin typeface="Calibri" panose="020F0502020204030204"/>
              </a:rPr>
              <a:t>Available</a:t>
            </a:r>
            <a:endParaRPr lang="en-US" sz="800" b="1">
              <a:solidFill>
                <a:srgbClr val="4C4C4C"/>
              </a:solidFill>
              <a:latin typeface="Calibri" panose="020F050202020403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A64183-3470-426C-145A-0321501A7030}"/>
              </a:ext>
            </a:extLst>
          </p:cNvPr>
          <p:cNvSpPr txBox="1"/>
          <p:nvPr/>
        </p:nvSpPr>
        <p:spPr>
          <a:xfrm rot="16200000">
            <a:off x="28070" y="4352965"/>
            <a:ext cx="727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7326">
              <a:defRPr/>
            </a:pPr>
            <a:r>
              <a:rPr lang="en-US" sz="900" b="1">
                <a:solidFill>
                  <a:srgbClr val="4C4C4C"/>
                </a:solidFill>
                <a:latin typeface="Calibri" panose="020F0502020204030204"/>
              </a:rPr>
              <a:t>Format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EB3516-A83E-5E3E-EED6-64D85D8EDD94}"/>
              </a:ext>
            </a:extLst>
          </p:cNvPr>
          <p:cNvSpPr txBox="1"/>
          <p:nvPr/>
        </p:nvSpPr>
        <p:spPr>
          <a:xfrm rot="16200000">
            <a:off x="80973" y="5179421"/>
            <a:ext cx="621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7326">
              <a:defRPr/>
            </a:pPr>
            <a:r>
              <a:rPr lang="en-US" sz="900" b="1">
                <a:solidFill>
                  <a:srgbClr val="4C4C4C"/>
                </a:solidFill>
                <a:latin typeface="Calibri" panose="020F0502020204030204"/>
              </a:rPr>
              <a:t>Timing/</a:t>
            </a:r>
          </a:p>
          <a:p>
            <a:pPr algn="ctr" defTabSz="677326">
              <a:defRPr/>
            </a:pPr>
            <a:r>
              <a:rPr lang="en-US" sz="900" b="1">
                <a:solidFill>
                  <a:srgbClr val="4C4C4C"/>
                </a:solidFill>
                <a:latin typeface="Calibri" panose="020F0502020204030204"/>
              </a:rPr>
              <a:t>Cadence</a:t>
            </a:r>
            <a:endParaRPr lang="en-US" sz="800" b="1">
              <a:solidFill>
                <a:srgbClr val="4C4C4C"/>
              </a:solidFill>
              <a:latin typeface="Calibri" panose="020F0502020204030204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FF20FD6A-67E4-9812-9837-860D631D84C0}"/>
              </a:ext>
            </a:extLst>
          </p:cNvPr>
          <p:cNvSpPr/>
          <p:nvPr/>
        </p:nvSpPr>
        <p:spPr>
          <a:xfrm>
            <a:off x="639174" y="1026454"/>
            <a:ext cx="1284443" cy="262566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7326">
              <a:defRPr/>
            </a:pPr>
            <a:r>
              <a:rPr lang="en-US" sz="889" b="1">
                <a:solidFill>
                  <a:srgbClr val="FFFFFF"/>
                </a:solidFill>
                <a:latin typeface="Calibri" panose="020F0502020204030204"/>
              </a:rPr>
              <a:t>Awareness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8633702D-DF6E-4116-20DC-BF613782AB63}"/>
              </a:ext>
            </a:extLst>
          </p:cNvPr>
          <p:cNvSpPr/>
          <p:nvPr/>
        </p:nvSpPr>
        <p:spPr>
          <a:xfrm>
            <a:off x="4075056" y="1034153"/>
            <a:ext cx="1356312" cy="262566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7326">
              <a:defRPr/>
            </a:pPr>
            <a:r>
              <a:rPr lang="en-US" sz="889" b="1">
                <a:solidFill>
                  <a:srgbClr val="FFFFFF"/>
                </a:solidFill>
                <a:latin typeface="Calibri" panose="020F0502020204030204"/>
              </a:rPr>
              <a:t>Onboard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BEB540CF-20D6-2427-044B-BE651A094C11}"/>
              </a:ext>
            </a:extLst>
          </p:cNvPr>
          <p:cNvSpPr/>
          <p:nvPr/>
        </p:nvSpPr>
        <p:spPr>
          <a:xfrm>
            <a:off x="5364807" y="1026463"/>
            <a:ext cx="5326962" cy="262566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7326">
              <a:defRPr/>
            </a:pPr>
            <a:r>
              <a:rPr lang="en-US" sz="889" b="1">
                <a:solidFill>
                  <a:srgbClr val="FFFFFF"/>
                </a:solidFill>
                <a:latin typeface="Calibri" panose="020F0502020204030204"/>
              </a:rPr>
              <a:t>Personalize &amp; Maximize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3DAB7C07-F315-790F-76FF-E9785072EB57}"/>
              </a:ext>
            </a:extLst>
          </p:cNvPr>
          <p:cNvSpPr/>
          <p:nvPr/>
        </p:nvSpPr>
        <p:spPr>
          <a:xfrm>
            <a:off x="10637239" y="1031799"/>
            <a:ext cx="1554761" cy="262566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7326">
              <a:defRPr/>
            </a:pPr>
            <a:r>
              <a:rPr lang="en-US" sz="889" b="1">
                <a:solidFill>
                  <a:srgbClr val="FFFFFF"/>
                </a:solidFill>
                <a:latin typeface="Calibri" panose="020F0502020204030204"/>
              </a:rPr>
              <a:t>Retirement Readiness</a:t>
            </a:r>
          </a:p>
        </p:txBody>
      </p:sp>
      <p:sp>
        <p:nvSpPr>
          <p:cNvPr id="47" name="Left Brace 46">
            <a:extLst>
              <a:ext uri="{FF2B5EF4-FFF2-40B4-BE49-F238E27FC236}">
                <a16:creationId xmlns:a16="http://schemas.microsoft.com/office/drawing/2014/main" id="{F2087D9F-2056-4160-B0DF-7E75FB26CA2E}"/>
              </a:ext>
            </a:extLst>
          </p:cNvPr>
          <p:cNvSpPr/>
          <p:nvPr/>
        </p:nvSpPr>
        <p:spPr>
          <a:xfrm rot="5400000">
            <a:off x="7970455" y="-3108099"/>
            <a:ext cx="282807" cy="8003686"/>
          </a:xfrm>
          <a:prstGeom prst="leftBrac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0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17687B9-9D70-886D-77C0-ADD006C51DCE}"/>
              </a:ext>
            </a:extLst>
          </p:cNvPr>
          <p:cNvSpPr txBox="1"/>
          <p:nvPr/>
        </p:nvSpPr>
        <p:spPr>
          <a:xfrm>
            <a:off x="-142463" y="508949"/>
            <a:ext cx="4939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0">
              <a:defRPr/>
            </a:pPr>
            <a:r>
              <a:rPr lang="en-US" sz="1000" b="1">
                <a:solidFill>
                  <a:prstClr val="black"/>
                </a:solidFill>
                <a:latin typeface="Fidelity Sans" panose="020B0503030202020204" pitchFamily="34" charset="0"/>
              </a:rPr>
              <a:t>Eligible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1590472-54BE-513C-2011-75F2D6DE28EA}"/>
              </a:ext>
            </a:extLst>
          </p:cNvPr>
          <p:cNvSpPr txBox="1"/>
          <p:nvPr/>
        </p:nvSpPr>
        <p:spPr>
          <a:xfrm>
            <a:off x="5621134" y="530317"/>
            <a:ext cx="5016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0">
              <a:defRPr/>
            </a:pPr>
            <a:r>
              <a:rPr lang="en-US" sz="1000" b="1">
                <a:solidFill>
                  <a:prstClr val="black"/>
                </a:solidFill>
                <a:latin typeface="Fidelity Sans" panose="020B0503030202020204" pitchFamily="34" charset="0"/>
              </a:rPr>
              <a:t>Enrolled</a:t>
            </a:r>
          </a:p>
        </p:txBody>
      </p:sp>
      <p:pic>
        <p:nvPicPr>
          <p:cNvPr id="50" name="Picture 49" descr="A screenshot of a green and white website&#10;&#10;Description automatically generated">
            <a:extLst>
              <a:ext uri="{FF2B5EF4-FFF2-40B4-BE49-F238E27FC236}">
                <a16:creationId xmlns:a16="http://schemas.microsoft.com/office/drawing/2014/main" id="{68ED3DDB-5A4B-8A16-B80F-B65B9024A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46" y="1457525"/>
            <a:ext cx="773185" cy="9883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7998A8-FC25-832B-CDF1-53F54A64F2F5}"/>
              </a:ext>
            </a:extLst>
          </p:cNvPr>
          <p:cNvSpPr txBox="1"/>
          <p:nvPr/>
        </p:nvSpPr>
        <p:spPr>
          <a:xfrm>
            <a:off x="4371761" y="1269771"/>
            <a:ext cx="696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Onboarding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0825E-9136-F2A0-4878-FC20615CA8AE}"/>
              </a:ext>
            </a:extLst>
          </p:cNvPr>
          <p:cNvSpPr txBox="1"/>
          <p:nvPr/>
        </p:nvSpPr>
        <p:spPr>
          <a:xfrm>
            <a:off x="6460729" y="1272603"/>
            <a:ext cx="10135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Quarterly Check-In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BF38A9-BC42-26B9-741E-3ADC5659946A}"/>
              </a:ext>
            </a:extLst>
          </p:cNvPr>
          <p:cNvSpPr txBox="1"/>
          <p:nvPr/>
        </p:nvSpPr>
        <p:spPr>
          <a:xfrm>
            <a:off x="7717064" y="1290962"/>
            <a:ext cx="696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Anniversary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53A9A9-ECBB-3A22-D1DD-9E86ED71152C}"/>
              </a:ext>
            </a:extLst>
          </p:cNvPr>
          <p:cNvSpPr txBox="1"/>
          <p:nvPr/>
        </p:nvSpPr>
        <p:spPr>
          <a:xfrm>
            <a:off x="9903782" y="1310027"/>
            <a:ext cx="10165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Profile Reminders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FC4FB6-903C-1891-80E9-78C1BD8571A6}"/>
              </a:ext>
            </a:extLst>
          </p:cNvPr>
          <p:cNvSpPr txBox="1"/>
          <p:nvPr/>
        </p:nvSpPr>
        <p:spPr>
          <a:xfrm>
            <a:off x="5328265" y="1275234"/>
            <a:ext cx="10579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Investment Strategy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CCBF84-F0F7-A232-CBA2-C0ABE3A3E92B}"/>
              </a:ext>
            </a:extLst>
          </p:cNvPr>
          <p:cNvSpPr txBox="1"/>
          <p:nvPr/>
        </p:nvSpPr>
        <p:spPr>
          <a:xfrm>
            <a:off x="10990032" y="1302848"/>
            <a:ext cx="1201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Retirement Readiness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956C08-BC1B-6DDA-03B1-2E6D620907EE}"/>
              </a:ext>
            </a:extLst>
          </p:cNvPr>
          <p:cNvSpPr txBox="1"/>
          <p:nvPr/>
        </p:nvSpPr>
        <p:spPr>
          <a:xfrm>
            <a:off x="1886693" y="1257554"/>
            <a:ext cx="115202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b="1"/>
              <a:t>PP&amp;A Awareness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61E2C4-6729-2CFE-5ACB-2B9DD72394FF}"/>
              </a:ext>
            </a:extLst>
          </p:cNvPr>
          <p:cNvSpPr txBox="1"/>
          <p:nvPr/>
        </p:nvSpPr>
        <p:spPr>
          <a:xfrm>
            <a:off x="3030982" y="1266057"/>
            <a:ext cx="10058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b="1"/>
              <a:t>Re-engagement</a:t>
            </a:r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7E74184F-D6ED-4C09-CAE8-643F53515D0C}"/>
              </a:ext>
            </a:extLst>
          </p:cNvPr>
          <p:cNvSpPr/>
          <p:nvPr/>
        </p:nvSpPr>
        <p:spPr>
          <a:xfrm rot="5400000">
            <a:off x="2153502" y="-838717"/>
            <a:ext cx="291991" cy="3474732"/>
          </a:xfrm>
          <a:prstGeom prst="leftBrac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40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72F2E8-5918-D4BA-6403-6715CFF43AC4}"/>
              </a:ext>
            </a:extLst>
          </p:cNvPr>
          <p:cNvSpPr txBox="1"/>
          <p:nvPr/>
        </p:nvSpPr>
        <p:spPr>
          <a:xfrm>
            <a:off x="838290" y="1257554"/>
            <a:ext cx="747332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00" b="1"/>
              <a:t>Activation</a:t>
            </a:r>
          </a:p>
        </p:txBody>
      </p:sp>
      <p:pic>
        <p:nvPicPr>
          <p:cNvPr id="12" name="Content Placeholder 7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C50C5364-0456-1E19-ADDA-50414F90F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35029"/>
          <a:stretch/>
        </p:blipFill>
        <p:spPr>
          <a:xfrm>
            <a:off x="2020268" y="1451603"/>
            <a:ext cx="587986" cy="998488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C737D3B-0B80-6FDD-7231-6C261D8B3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999" y="1449835"/>
            <a:ext cx="875247" cy="99605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974DD2-8A3C-B2A0-EFE6-CCCE3258D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571" y="1427297"/>
            <a:ext cx="632934" cy="102874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591CAF0-D12F-FA4F-4090-D4ADCB542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4127" y="1482291"/>
            <a:ext cx="457365" cy="9737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8DFF1D5-9762-5A17-2433-131ECEB18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4808" y="1504382"/>
            <a:ext cx="823258" cy="937858"/>
          </a:xfrm>
          <a:prstGeom prst="rect">
            <a:avLst/>
          </a:prstGeom>
        </p:spPr>
      </p:pic>
      <p:sp>
        <p:nvSpPr>
          <p:cNvPr id="3" name="Arrow: Chevron 2">
            <a:extLst>
              <a:ext uri="{FF2B5EF4-FFF2-40B4-BE49-F238E27FC236}">
                <a16:creationId xmlns:a16="http://schemas.microsoft.com/office/drawing/2014/main" id="{C01A6C98-DDB4-93DB-21A8-30EB075C9D43}"/>
              </a:ext>
            </a:extLst>
          </p:cNvPr>
          <p:cNvSpPr/>
          <p:nvPr/>
        </p:nvSpPr>
        <p:spPr>
          <a:xfrm>
            <a:off x="1850229" y="1034153"/>
            <a:ext cx="2299139" cy="262566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77326">
              <a:defRPr/>
            </a:pPr>
            <a:r>
              <a:rPr lang="en-US" sz="889" b="1">
                <a:solidFill>
                  <a:srgbClr val="FFFFFF"/>
                </a:solidFill>
                <a:latin typeface="Calibri" panose="020F0502020204030204"/>
              </a:rPr>
              <a:t>Consideration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97839F-7CCE-52A0-60CD-883678C86BD9}"/>
              </a:ext>
            </a:extLst>
          </p:cNvPr>
          <p:cNvSpPr/>
          <p:nvPr/>
        </p:nvSpPr>
        <p:spPr>
          <a:xfrm>
            <a:off x="0" y="6584721"/>
            <a:ext cx="5084860" cy="197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>
                <a:solidFill>
                  <a:schemeClr val="tx1"/>
                </a:solidFill>
              </a:rPr>
              <a:t>For plan sponsor use only. </a:t>
            </a:r>
          </a:p>
          <a:p>
            <a:r>
              <a:rPr lang="en-US" sz="600">
                <a:solidFill>
                  <a:schemeClr val="tx1"/>
                </a:solidFill>
              </a:rPr>
              <a:t>Fidelity Brokerage Services LLC, Member NYSE, </a:t>
            </a:r>
            <a:r>
              <a:rPr lang="en-US" sz="600">
                <a:solidFill>
                  <a:schemeClr val="tx1"/>
                </a:solidFill>
                <a:hlinkClick r:id="rId9"/>
              </a:rPr>
              <a:t>SIPC</a:t>
            </a:r>
            <a:r>
              <a:rPr lang="en-US" sz="600">
                <a:solidFill>
                  <a:schemeClr val="tx1"/>
                </a:solidFill>
              </a:rPr>
              <a:t>, 900 Salem Street, Smithfield, RI 02917 </a:t>
            </a:r>
          </a:p>
          <a:p>
            <a:r>
              <a:rPr lang="en-US" sz="600">
                <a:solidFill>
                  <a:schemeClr val="tx1"/>
                </a:solidFill>
              </a:rPr>
              <a:t>© 2025 FMR LLC. All rights reserved. </a:t>
            </a:r>
          </a:p>
          <a:p>
            <a:r>
              <a:rPr lang="en-US" sz="600">
                <a:solidFill>
                  <a:schemeClr val="tx1"/>
                </a:solidFill>
              </a:rPr>
              <a:t>1220731.1.0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71AC948-B772-7C1F-DD26-DB7BF1308D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0227" y="1460578"/>
            <a:ext cx="529940" cy="9954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E6D7EF-6691-DC55-47EE-A310A1EDA7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63116" y="1504382"/>
            <a:ext cx="836198" cy="93785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B793649-A654-BEE4-A3C3-5D4B9F742363}"/>
              </a:ext>
            </a:extLst>
          </p:cNvPr>
          <p:cNvSpPr txBox="1"/>
          <p:nvPr/>
        </p:nvSpPr>
        <p:spPr>
          <a:xfrm>
            <a:off x="8646205" y="1288938"/>
            <a:ext cx="1236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Engagement triggers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00C8BC9-3D68-1C20-CD6F-BB5457DBE5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4459" y="1464200"/>
            <a:ext cx="775299" cy="97938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F91DCF9-D4EB-B166-C4FE-119DE65D48D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51704" y="1469052"/>
            <a:ext cx="427060" cy="99353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8C7FC2D-E06D-D3F2-74B4-DFACCB3AA36A}"/>
              </a:ext>
            </a:extLst>
          </p:cNvPr>
          <p:cNvSpPr txBox="1"/>
          <p:nvPr/>
        </p:nvSpPr>
        <p:spPr>
          <a:xfrm rot="16200000">
            <a:off x="81476" y="6076350"/>
            <a:ext cx="6213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77326">
              <a:defRPr/>
            </a:pPr>
            <a:r>
              <a:rPr lang="en-US" sz="800" b="1">
                <a:solidFill>
                  <a:srgbClr val="4C4C4C"/>
                </a:solidFill>
                <a:latin typeface="Calibri" panose="020F0502020204030204"/>
              </a:rPr>
              <a:t>Options</a:t>
            </a:r>
          </a:p>
        </p:txBody>
      </p:sp>
    </p:spTree>
    <p:extLst>
      <p:ext uri="{BB962C8B-B14F-4D97-AF65-F5344CB8AC3E}">
        <p14:creationId xmlns:p14="http://schemas.microsoft.com/office/powerpoint/2010/main" val="271997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RugpvKNoG9.HMdBqXjxQ"/>
</p:tagLst>
</file>

<file path=ppt/theme/theme1.xml><?xml version="1.0" encoding="utf-8"?>
<a:theme xmlns:a="http://schemas.openxmlformats.org/drawingml/2006/main" name="10_Custom Design">
  <a:themeElements>
    <a:clrScheme name="WI 2022 - Custom 3">
      <a:dk1>
        <a:srgbClr val="4C4C4C"/>
      </a:dk1>
      <a:lt1>
        <a:srgbClr val="FFFFFF"/>
      </a:lt1>
      <a:dk2>
        <a:srgbClr val="333F48"/>
      </a:dk2>
      <a:lt2>
        <a:srgbClr val="E6E7E5"/>
      </a:lt2>
      <a:accent1>
        <a:srgbClr val="368727"/>
      </a:accent1>
      <a:accent2>
        <a:srgbClr val="005670"/>
      </a:accent2>
      <a:accent3>
        <a:srgbClr val="009681"/>
      </a:accent3>
      <a:accent4>
        <a:srgbClr val="298FC2"/>
      </a:accent4>
      <a:accent5>
        <a:srgbClr val="6ABF4B"/>
      </a:accent5>
      <a:accent6>
        <a:srgbClr val="B5BD00"/>
      </a:accent6>
      <a:hlink>
        <a:srgbClr val="005670"/>
      </a:hlink>
      <a:folHlink>
        <a:srgbClr val="00567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PMS 348">
      <a:srgbClr val="118741"/>
    </a:custClr>
    <a:custClr name="PMS 7689">
      <a:srgbClr val="298FC2"/>
    </a:custClr>
    <a:custClr name="OMS 2592">
      <a:srgbClr val="893B90"/>
    </a:custClr>
    <a:custClr name="PMS 206">
      <a:srgbClr val="E30B5C"/>
    </a:custClr>
    <a:custClr name="PMS 144">
      <a:srgbClr val="F98A3C"/>
    </a:custClr>
    <a:custClr name="PMS 166">
      <a:srgbClr val="DE5E06"/>
    </a:custClr>
    <a:custClr name="PMS 116">
      <a:srgbClr val="FFCD00"/>
    </a:custClr>
    <a:custClr name="PMS 390">
      <a:srgbClr val="B5BD00"/>
    </a:custClr>
    <a:custClr name="PMS 5503">
      <a:srgbClr val="94B7BB"/>
    </a:custClr>
    <a:custClr name="PMS 7544">
      <a:srgbClr val="758592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WI 2020 FInal Color Palette">
      <a:dk1>
        <a:srgbClr val="4C4C4C"/>
      </a:dk1>
      <a:lt1>
        <a:srgbClr val="FFFFFF"/>
      </a:lt1>
      <a:dk2>
        <a:srgbClr val="333F48"/>
      </a:dk2>
      <a:lt2>
        <a:srgbClr val="E6E7E5"/>
      </a:lt2>
      <a:accent1>
        <a:srgbClr val="6CC24A"/>
      </a:accent1>
      <a:accent2>
        <a:srgbClr val="298FC2"/>
      </a:accent2>
      <a:accent3>
        <a:srgbClr val="B5BD00"/>
      </a:accent3>
      <a:accent4>
        <a:srgbClr val="005670"/>
      </a:accent4>
      <a:accent5>
        <a:srgbClr val="0E863F"/>
      </a:accent5>
      <a:accent6>
        <a:srgbClr val="ED8B00"/>
      </a:accent6>
      <a:hlink>
        <a:srgbClr val="356F95"/>
      </a:hlink>
      <a:folHlink>
        <a:srgbClr val="5C01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WI Toolkit 2020 12" id="{CA6EDCEE-30F5-594D-9E99-1B40823DC14A}" vid="{6779C9BB-55FA-DD4E-AD82-B6087B9E28CF}"/>
    </a:ext>
  </a:extLst>
</a:theme>
</file>

<file path=ppt/theme/theme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bc8a5a-3003-49a9-8fa6-75aaeac9e836">
      <Terms xmlns="http://schemas.microsoft.com/office/infopath/2007/PartnerControls"/>
    </lcf76f155ced4ddcb4097134ff3c332f>
    <TaxCatchAll xmlns="67e9b56e-0a74-4b8d-a15a-7a91726caaec" xsi:nil="true"/>
    <SharedWithUsers xmlns="67e9b56e-0a74-4b8d-a15a-7a91726caaec">
      <UserInfo>
        <DisplayName>Tamburello, Elizabeth</DisplayName>
        <AccountId>219</AccountId>
        <AccountType/>
      </UserInfo>
      <UserInfo>
        <DisplayName>Palmer, Kelley</DisplayName>
        <AccountId>164</AccountId>
        <AccountType/>
      </UserInfo>
      <UserInfo>
        <DisplayName>Rosen, Michael</DisplayName>
        <AccountId>13</AccountId>
        <AccountType/>
      </UserInfo>
      <UserInfo>
        <DisplayName>Wright, Kristen</DisplayName>
        <AccountId>274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F0CA68E8571643A448B5382A73B96E" ma:contentTypeVersion="14" ma:contentTypeDescription="Create a new document." ma:contentTypeScope="" ma:versionID="074bd17bb3581214d419d91509a726cb">
  <xsd:schema xmlns:xsd="http://www.w3.org/2001/XMLSchema" xmlns:xs="http://www.w3.org/2001/XMLSchema" xmlns:p="http://schemas.microsoft.com/office/2006/metadata/properties" xmlns:ns2="64bc8a5a-3003-49a9-8fa6-75aaeac9e836" xmlns:ns3="67e9b56e-0a74-4b8d-a15a-7a91726caaec" targetNamespace="http://schemas.microsoft.com/office/2006/metadata/properties" ma:root="true" ma:fieldsID="8a60054eb00b2ad904043751a4820b2f" ns2:_="" ns3:_="">
    <xsd:import namespace="64bc8a5a-3003-49a9-8fa6-75aaeac9e836"/>
    <xsd:import namespace="67e9b56e-0a74-4b8d-a15a-7a91726caa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c8a5a-3003-49a9-8fa6-75aaeac9e8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e9b56e-0a74-4b8d-a15a-7a91726caae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b17ca00-e5ac-4996-bc06-220f35bf9a89}" ma:internalName="TaxCatchAll" ma:showField="CatchAllData" ma:web="67e9b56e-0a74-4b8d-a15a-7a91726caa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71D7AF-06CF-4E44-9DE7-1B5B2422F1A6}">
  <ds:schemaRefs>
    <ds:schemaRef ds:uri="http://schemas.microsoft.com/office/2006/metadata/properties"/>
    <ds:schemaRef ds:uri="http://purl.org/dc/elements/1.1/"/>
    <ds:schemaRef ds:uri="67e9b56e-0a74-4b8d-a15a-7a91726caaec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4bc8a5a-3003-49a9-8fa6-75aaeac9e83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A14B3B4-92CA-43E0-8869-5ED55E1C4D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bc8a5a-3003-49a9-8fa6-75aaeac9e836"/>
    <ds:schemaRef ds:uri="67e9b56e-0a74-4b8d-a15a-7a91726caa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717B02-EE68-4D5E-9346-E1AE04F554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459</Words>
  <Application>Microsoft Office PowerPoint</Application>
  <PresentationFormat>Widescreen</PresentationFormat>
  <Paragraphs>87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Fidelity Sans</vt:lpstr>
      <vt:lpstr>Verdana</vt:lpstr>
      <vt:lpstr>10_Custom Design</vt:lpstr>
      <vt:lpstr>Custom Design</vt:lpstr>
      <vt:lpstr>5_Office Theme</vt:lpstr>
      <vt:lpstr>think-cell Slide</vt:lpstr>
      <vt:lpstr>Fidelity® Personalized Planning &amp; Advice (PP&amp;A) centrally deployed campaigns   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PP&amp;A Eligible Participant Communications</dc:title>
  <dc:creator>Wright, Kristen</dc:creator>
  <cp:lastModifiedBy>Tessicini, Michael</cp:lastModifiedBy>
  <cp:revision>2</cp:revision>
  <dcterms:created xsi:type="dcterms:W3CDTF">2024-06-24T13:47:26Z</dcterms:created>
  <dcterms:modified xsi:type="dcterms:W3CDTF">2025-10-01T14:09:30Z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0x010100A2F0CA68E8571643A448B5382A73B96E</vt:lpwstr>
  </property>
  <property fmtid="{D5CDD505-2E9C-101B-9397-08002B2CF9AE}" pid="3" name="MediaServiceImageTags">
    <vt:lpwstr/>
  </property>
  <property fmtid="{D5CDD505-2E9C-101B-9397-08002B2CF9AE}" pid="4" name="MSIP_Label_03b2c423-eb5a-467c-866f-c54b6721c0c4_Enabled">
    <vt:lpwstr>true</vt:lpwstr>
  </property>
  <property fmtid="{D5CDD505-2E9C-101B-9397-08002B2CF9AE}" pid="5" name="MSIP_Label_03b2c423-eb5a-467c-866f-c54b6721c0c4_SetDate">
    <vt:lpwstr>2025-08-21T14:05:18Z</vt:lpwstr>
  </property>
  <property fmtid="{D5CDD505-2E9C-101B-9397-08002B2CF9AE}" pid="6" name="MSIP_Label_03b2c423-eb5a-467c-866f-c54b6721c0c4_Method">
    <vt:lpwstr>Privileged</vt:lpwstr>
  </property>
  <property fmtid="{D5CDD505-2E9C-101B-9397-08002B2CF9AE}" pid="7" name="MSIP_Label_03b2c423-eb5a-467c-866f-c54b6721c0c4_Name">
    <vt:lpwstr>Fidelity Internal</vt:lpwstr>
  </property>
  <property fmtid="{D5CDD505-2E9C-101B-9397-08002B2CF9AE}" pid="8" name="MSIP_Label_03b2c423-eb5a-467c-866f-c54b6721c0c4_SiteId">
    <vt:lpwstr>7521acbc-a68c-41e5-a975-1cf83066dd19</vt:lpwstr>
  </property>
  <property fmtid="{D5CDD505-2E9C-101B-9397-08002B2CF9AE}" pid="9" name="MSIP_Label_03b2c423-eb5a-467c-866f-c54b6721c0c4_ActionId">
    <vt:lpwstr>73eff49d-7297-42ff-9c0e-3c56fa4dd46b</vt:lpwstr>
  </property>
  <property fmtid="{D5CDD505-2E9C-101B-9397-08002B2CF9AE}" pid="10" name="MSIP_Label_03b2c423-eb5a-467c-866f-c54b6721c0c4_ContentBits">
    <vt:lpwstr>2</vt:lpwstr>
  </property>
  <property fmtid="{D5CDD505-2E9C-101B-9397-08002B2CF9AE}" pid="11" name="MSIP_Label_03b2c423-eb5a-467c-866f-c54b6721c0c4_Tag">
    <vt:lpwstr>10, 0, 1, 2</vt:lpwstr>
  </property>
  <property fmtid="{D5CDD505-2E9C-101B-9397-08002B2CF9AE}" pid="12" name="ClassificationContentMarkingFooterLocations">
    <vt:lpwstr>10_Custom Design:7\Custom Design:8\5_Office Theme:10</vt:lpwstr>
  </property>
  <property fmtid="{D5CDD505-2E9C-101B-9397-08002B2CF9AE}" pid="13" name="ClassificationContentMarkingFooterText">
    <vt:lpwstr>Fidelity Internal Information</vt:lpwstr>
  </property>
</Properties>
</file>