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39"/>
  </p:sldMasterIdLst>
  <p:notesMasterIdLst>
    <p:notesMasterId r:id="rId42"/>
  </p:notesMasterIdLst>
  <p:handoutMasterIdLst>
    <p:handoutMasterId r:id="rId43"/>
  </p:handoutMasterIdLst>
  <p:sldIdLst>
    <p:sldId id="2147479539" r:id="rId40"/>
    <p:sldId id="2147479540" r:id="rId41"/>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32" userDrawn="1">
          <p15:clr>
            <a:srgbClr val="A4A3A4"/>
          </p15:clr>
        </p15:guide>
        <p15:guide id="2" orient="horz" pos="3168">
          <p15:clr>
            <a:srgbClr val="A4A3A4"/>
          </p15:clr>
        </p15:guide>
        <p15:guide id="3" pos="264" userDrawn="1">
          <p15:clr>
            <a:srgbClr val="A4A3A4"/>
          </p15:clr>
        </p15:guide>
        <p15:guide id="4" orient="horz" pos="6072" userDrawn="1">
          <p15:clr>
            <a:srgbClr val="A4A3A4"/>
          </p15:clr>
        </p15:guide>
        <p15:guide id="5" orient="horz" pos="2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811230-DDC2-2384-486B-D5EF808BF393}" name="Mugford, Courtenay" initials="" userId="S::a523050@DSDOM1.DSROOT.FMR.COM::51318a3a-983b-4724-9020-20c567ecd707" providerId="AD"/>
  <p188:author id="{146D354E-D9BD-6F0B-4AE6-E28C5C0ACA26}" name="Groeschen, Meg" initials="MG" userId="S::a738232@DSDOM1.DSROOT.FMR.COM::5c42fffc-de96-44f1-bb84-f2b86f5f1e94" providerId="AD"/>
  <p188:author id="{33380F50-1DBE-A46B-244A-E0410FA82D4F}" name="Marsden, Carolyn" initials="CM" userId="S::a792674@DSDOM1.DSROOT.FMR.COM::c72ba0b2-8ab2-4b50-a655-ee0c7af3dcdb" providerId="AD"/>
  <p188:author id="{92C78850-8F86-337F-6E23-6C9BE31F9090}" name="Mugford, Courtenay" initials="CM" userId="S::a523050@dsdom1.dsroot.fmr.com::51318a3a-983b-4724-9020-20c567ecd707" providerId="AD"/>
  <p188:author id="{7342965E-C1B3-02AE-18DE-A56F5CFE543C}" name="Cimino, Jaclyn" initials="CJ" userId="S::a704008@DSDOM1.DSROOT.FMR.COM::268f39ba-683c-42aa-83dd-b9a439ead394" providerId="AD"/>
  <p188:author id="{872B6187-89B8-91A9-49E4-8B738EABD3B9}" name="Berberich, Mary Beth" initials="MB" userId="S::a575462@dsdom1.dsroot.fmr.com::0a2b8128-9b7b-4280-b401-935fff8b4ed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8A3A"/>
    <a:srgbClr val="FC27E5"/>
    <a:srgbClr val="F9F8F5"/>
    <a:srgbClr val="F9F7F5"/>
    <a:srgbClr val="DE5E06"/>
    <a:srgbClr val="333F48"/>
    <a:srgbClr val="E65315"/>
    <a:srgbClr val="000000"/>
    <a:srgbClr val="8FB5BB"/>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2FD9D5-80AF-42F4-AC9E-CBFF09FB815D}" v="2" dt="2026-02-25T21:42:31.445"/>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94"/>
  </p:normalViewPr>
  <p:slideViewPr>
    <p:cSldViewPr snapToGrid="0">
      <p:cViewPr varScale="1">
        <p:scale>
          <a:sx n="73" d="100"/>
          <a:sy n="73" d="100"/>
        </p:scale>
        <p:origin x="2946" y="66"/>
      </p:cViewPr>
      <p:guideLst>
        <p:guide pos="4632"/>
        <p:guide orient="horz" pos="3168"/>
        <p:guide pos="264"/>
        <p:guide orient="horz" pos="6072"/>
        <p:guide orient="horz" pos="26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Master" Target="slideMasters/slideMaster1.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customXml" Target="../customXml/item29.xml"/><Relationship Id="rId41" Type="http://schemas.openxmlformats.org/officeDocument/2006/relationships/slide" Target="slides/slide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slide" Target="slides/slide1.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microsoft.com/office/2015/10/relationships/revisionInfo" Target="revisionInfo.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customXml" Target="../customXml/item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1C3CE8-6821-A14A-294C-19F1AFF58A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4CD18C0F-F7F1-B702-9AF2-A450653195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959870-C5F0-438B-9E12-56A485E095D3}" type="datetimeFigureOut">
              <a:rPr lang="en-CA" smtClean="0"/>
              <a:t>2026-03-03</a:t>
            </a:fld>
            <a:endParaRPr lang="en-CA"/>
          </a:p>
        </p:txBody>
      </p:sp>
      <p:sp>
        <p:nvSpPr>
          <p:cNvPr id="4" name="Footer Placeholder 3">
            <a:extLst>
              <a:ext uri="{FF2B5EF4-FFF2-40B4-BE49-F238E27FC236}">
                <a16:creationId xmlns:a16="http://schemas.microsoft.com/office/drawing/2014/main" id="{4A8CFB32-5D48-EF9A-95BB-05C1A07B0D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74C5C5A7-8C27-7102-0313-9A83066F9E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33FC1A-105F-4E2D-8880-E1BFC9DDB186}" type="slidenum">
              <a:rPr lang="en-CA" smtClean="0"/>
              <a:t>‹#›</a:t>
            </a:fld>
            <a:endParaRPr lang="en-CA"/>
          </a:p>
        </p:txBody>
      </p:sp>
    </p:spTree>
    <p:extLst>
      <p:ext uri="{BB962C8B-B14F-4D97-AF65-F5344CB8AC3E}">
        <p14:creationId xmlns:p14="http://schemas.microsoft.com/office/powerpoint/2010/main" val="224433887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idelity Sans 2" panose="020B05040505010401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idelity Sans 2" panose="020B0504050501040104" pitchFamily="34" charset="0"/>
              </a:defRPr>
            </a:lvl1pPr>
          </a:lstStyle>
          <a:p>
            <a:fld id="{4E227123-2CB7-C54E-82EF-CE2B4F4595EF}" type="datetimeFigureOut">
              <a:rPr lang="en-US" smtClean="0"/>
              <a:pPr/>
              <a:t>03/03/2026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idelity Sans 2" panose="020B05040505010401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idelity Sans 2" panose="020B0504050501040104" pitchFamily="34" charset="0"/>
              </a:defRPr>
            </a:lvl1pPr>
          </a:lstStyle>
          <a:p>
            <a:fld id="{0E92D164-6E69-5949-903B-16426CF50482}" type="slidenum">
              <a:rPr lang="en-US" smtClean="0"/>
              <a:pPr/>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idelity Sans 2" panose="020B0504050501040104" pitchFamily="34" charset="0"/>
        <a:ea typeface="+mn-ea"/>
        <a:cs typeface="+mn-cs"/>
      </a:defRPr>
    </a:lvl1pPr>
    <a:lvl2pPr marL="457200" algn="l" defTabSz="914400" rtl="0" eaLnBrk="1" latinLnBrk="0" hangingPunct="1">
      <a:defRPr sz="1200" kern="1200">
        <a:solidFill>
          <a:schemeClr val="tx1"/>
        </a:solidFill>
        <a:latin typeface="Fidelity Sans 2" panose="020B0504050501040104" pitchFamily="34" charset="0"/>
        <a:ea typeface="+mn-ea"/>
        <a:cs typeface="+mn-cs"/>
      </a:defRPr>
    </a:lvl2pPr>
    <a:lvl3pPr marL="914400" algn="l" defTabSz="914400" rtl="0" eaLnBrk="1" latinLnBrk="0" hangingPunct="1">
      <a:defRPr sz="1200" kern="1200">
        <a:solidFill>
          <a:schemeClr val="tx1"/>
        </a:solidFill>
        <a:latin typeface="Fidelity Sans 2" panose="020B0504050501040104" pitchFamily="34" charset="0"/>
        <a:ea typeface="+mn-ea"/>
        <a:cs typeface="+mn-cs"/>
      </a:defRPr>
    </a:lvl3pPr>
    <a:lvl4pPr marL="1371600" algn="l" defTabSz="914400" rtl="0" eaLnBrk="1" latinLnBrk="0" hangingPunct="1">
      <a:defRPr sz="1200" kern="1200">
        <a:solidFill>
          <a:schemeClr val="tx1"/>
        </a:solidFill>
        <a:latin typeface="Fidelity Sans 2" panose="020B0504050501040104" pitchFamily="34" charset="0"/>
        <a:ea typeface="+mn-ea"/>
        <a:cs typeface="+mn-cs"/>
      </a:defRPr>
    </a:lvl4pPr>
    <a:lvl5pPr marL="1828800" algn="l" defTabSz="914400" rtl="0" eaLnBrk="1" latinLnBrk="0" hangingPunct="1">
      <a:defRPr sz="1200" kern="1200">
        <a:solidFill>
          <a:schemeClr val="tx1"/>
        </a:solidFill>
        <a:latin typeface="Fidelity Sans 2" panose="020B05040505010401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Autofit/>
          </a:bodyPr>
          <a:lstStyle>
            <a:lvl1pPr marL="0" indent="0">
              <a:buNone/>
              <a:defRPr sz="850">
                <a:latin typeface="Fidelity Sans 2 Light" panose="020B0404050501040104" pitchFamily="34" charset="0"/>
              </a:defRPr>
            </a:lvl1pPr>
          </a:lstStyle>
          <a:p>
            <a:pPr lvl="0"/>
            <a:r>
              <a:rPr lang="en-US"/>
              <a:t>Presented By: First name Last name | Month Day</a:t>
            </a:r>
          </a:p>
        </p:txBody>
      </p:sp>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81343" y="8994606"/>
            <a:ext cx="1435081" cy="588329"/>
          </a:xfrm>
          <a:prstGeom prst="rect">
            <a:avLst/>
          </a:prstGeom>
        </p:spPr>
      </p:pic>
      <p:pic>
        <p:nvPicPr>
          <p:cNvPr id="3" name="Picture 2" descr="A group of people sitting on a dock looking at the sunset&#10;&#10;Description automatically generated">
            <a:extLst>
              <a:ext uri="{FF2B5EF4-FFF2-40B4-BE49-F238E27FC236}">
                <a16:creationId xmlns:a16="http://schemas.microsoft.com/office/drawing/2014/main" id="{72425DD7-F1C5-F086-41B5-E117E101011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183342"/>
            <a:ext cx="7772400" cy="5027441"/>
          </a:xfrm>
          <a:prstGeom prst="rect">
            <a:avLst/>
          </a:prstGeom>
        </p:spPr>
      </p:pic>
    </p:spTree>
    <p:extLst>
      <p:ext uri="{BB962C8B-B14F-4D97-AF65-F5344CB8AC3E}">
        <p14:creationId xmlns:p14="http://schemas.microsoft.com/office/powerpoint/2010/main" val="307669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rmAutofit/>
          </a:bodyPr>
          <a:lstStyle>
            <a:lvl1pPr marL="0" indent="0">
              <a:buNone/>
              <a:defRPr sz="850">
                <a:latin typeface="Fidelity Sans 2 Light" panose="020B0404050501040104" pitchFamily="34" charset="0"/>
              </a:defRPr>
            </a:lvl1pPr>
          </a:lstStyle>
          <a:p>
            <a:pPr lvl="0"/>
            <a:r>
              <a:rPr lang="en-US"/>
              <a:t>Prepared for ABC Company | Month XX, XXXX</a:t>
            </a:r>
          </a:p>
        </p:txBody>
      </p:sp>
      <p:pic>
        <p:nvPicPr>
          <p:cNvPr id="6" name="Picture 5" descr="A person sitting at a table with her feet on the table&#10;&#10;Description automatically generated">
            <a:extLst>
              <a:ext uri="{FF2B5EF4-FFF2-40B4-BE49-F238E27FC236}">
                <a16:creationId xmlns:a16="http://schemas.microsoft.com/office/drawing/2014/main" id="{69701418-3C4F-2A21-FAE0-BF51DA76F5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183342"/>
            <a:ext cx="7772399" cy="5027441"/>
          </a:xfrm>
          <a:prstGeom prst="rect">
            <a:avLst/>
          </a:prstGeom>
          <a:solidFill>
            <a:schemeClr val="bg1"/>
          </a:solidFill>
        </p:spPr>
      </p:pic>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81343" y="8994606"/>
            <a:ext cx="1435081" cy="588329"/>
          </a:xfrm>
          <a:prstGeom prst="rect">
            <a:avLst/>
          </a:prstGeom>
        </p:spPr>
      </p:pic>
    </p:spTree>
    <p:extLst>
      <p:ext uri="{BB962C8B-B14F-4D97-AF65-F5344CB8AC3E}">
        <p14:creationId xmlns:p14="http://schemas.microsoft.com/office/powerpoint/2010/main" val="344548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3136876"/>
            <a:ext cx="4226722" cy="1020122"/>
          </a:xfrm>
        </p:spPr>
        <p:txBody>
          <a:bodyPr lIns="0" tIns="0" rIns="0" bIns="0" anchor="b">
            <a:noAutofit/>
          </a:bodyPr>
          <a:lstStyle>
            <a:lvl1pPr algn="l">
              <a:lnSpc>
                <a:spcPts val="4482"/>
              </a:lnSpc>
              <a:defRPr sz="3400">
                <a:solidFill>
                  <a:schemeClr val="accent1"/>
                </a:solidFill>
              </a:defRPr>
            </a:lvl1pPr>
          </a:lstStyle>
          <a:p>
            <a:r>
              <a:rPr lang="en-US"/>
              <a:t>Divider headline</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4434919"/>
            <a:ext cx="4226722" cy="863839"/>
          </a:xfrm>
        </p:spPr>
        <p:txBody>
          <a:bodyPr lIns="0" tIns="0" rIns="0" bIns="0" anchor="t">
            <a:noAutofit/>
          </a:bodyPr>
          <a:lstStyle>
            <a:lvl1pPr marL="0" indent="0" algn="l">
              <a:lnSpc>
                <a:spcPts val="2009"/>
              </a:lnSpc>
              <a:spcBef>
                <a:spcPts val="0"/>
              </a:spcBef>
              <a:buNone/>
              <a:defRPr sz="1391">
                <a:solidFill>
                  <a:schemeClr val="tx2"/>
                </a:solidFill>
              </a:defRPr>
            </a:lvl1pPr>
            <a:lvl2pPr marL="353278" indent="0" algn="ctr">
              <a:buNone/>
              <a:defRPr sz="1545"/>
            </a:lvl2pPr>
            <a:lvl3pPr marL="706557" indent="0" algn="ctr">
              <a:buNone/>
              <a:defRPr sz="1391"/>
            </a:lvl3pPr>
            <a:lvl4pPr marL="1059835" indent="0" algn="ctr">
              <a:buNone/>
              <a:defRPr sz="1236"/>
            </a:lvl4pPr>
            <a:lvl5pPr marL="1413114" indent="0" algn="ctr">
              <a:buNone/>
              <a:defRPr sz="1236"/>
            </a:lvl5pPr>
            <a:lvl6pPr marL="1766392" indent="0" algn="ctr">
              <a:buNone/>
              <a:defRPr sz="1236"/>
            </a:lvl6pPr>
            <a:lvl7pPr marL="2119671" indent="0" algn="ctr">
              <a:buNone/>
              <a:defRPr sz="1236"/>
            </a:lvl7pPr>
            <a:lvl8pPr marL="2472949" indent="0" algn="ctr">
              <a:buNone/>
              <a:defRPr sz="1236"/>
            </a:lvl8pPr>
            <a:lvl9pPr marL="2826228" indent="0" algn="ctr">
              <a:buNone/>
              <a:defRPr sz="1236"/>
            </a:lvl9pPr>
          </a:lstStyle>
          <a:p>
            <a:r>
              <a:rPr lang="en-US"/>
              <a:t>A subhead that supports the headline can be two lines but not more.</a:t>
            </a:r>
          </a:p>
        </p:txBody>
      </p:sp>
      <p:pic>
        <p:nvPicPr>
          <p:cNvPr id="7" name="Picture 6">
            <a:extLst>
              <a:ext uri="{FF2B5EF4-FFF2-40B4-BE49-F238E27FC236}">
                <a16:creationId xmlns:a16="http://schemas.microsoft.com/office/drawing/2014/main" id="{06544219-304F-634D-4E7C-F5DBF0EBFC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pic>
        <p:nvPicPr>
          <p:cNvPr id="4" name="Graphic 3">
            <a:extLst>
              <a:ext uri="{FF2B5EF4-FFF2-40B4-BE49-F238E27FC236}">
                <a16:creationId xmlns:a16="http://schemas.microsoft.com/office/drawing/2014/main" id="{8F27AF8F-4726-71ED-A667-A79C8200DB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250919" y="8993085"/>
            <a:ext cx="1435081" cy="588329"/>
          </a:xfrm>
          <a:prstGeom prst="rect">
            <a:avLst/>
          </a:prstGeom>
        </p:spPr>
      </p:pic>
      <p:sp>
        <p:nvSpPr>
          <p:cNvPr id="5" name="Date Placeholder 4">
            <a:extLst>
              <a:ext uri="{FF2B5EF4-FFF2-40B4-BE49-F238E27FC236}">
                <a16:creationId xmlns:a16="http://schemas.microsoft.com/office/drawing/2014/main" id="{43FA07E0-489E-4A86-7633-E7380BD27ABB}"/>
              </a:ext>
            </a:extLst>
          </p:cNvPr>
          <p:cNvSpPr>
            <a:spLocks noGrp="1"/>
          </p:cNvSpPr>
          <p:nvPr>
            <p:ph type="dt" sz="half" idx="10"/>
          </p:nvPr>
        </p:nvSpPr>
        <p:spPr/>
        <p:txBody>
          <a:bodyPr/>
          <a:lstStyle>
            <a:lvl1pPr>
              <a:defRPr>
                <a:solidFill>
                  <a:schemeClr val="bg1"/>
                </a:solidFill>
              </a:defRPr>
            </a:lvl1pPr>
          </a:lstStyle>
          <a:p>
            <a:r>
              <a:rPr lang="en-CA"/>
              <a:t>XXXXXX.XX</a:t>
            </a:r>
          </a:p>
        </p:txBody>
      </p:sp>
      <p:sp>
        <p:nvSpPr>
          <p:cNvPr id="8" name="Slide Number Placeholder 7">
            <a:extLst>
              <a:ext uri="{FF2B5EF4-FFF2-40B4-BE49-F238E27FC236}">
                <a16:creationId xmlns:a16="http://schemas.microsoft.com/office/drawing/2014/main" id="{FABEFBEA-5C38-2E46-A681-31BCB517B7B6}"/>
              </a:ext>
            </a:extLst>
          </p:cNvPr>
          <p:cNvSpPr>
            <a:spLocks noGrp="1"/>
          </p:cNvSpPr>
          <p:nvPr>
            <p:ph type="sldNum" sz="quarter" idx="12"/>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2566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 Alternate">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4141694"/>
            <a:ext cx="4143787" cy="2012612"/>
          </a:xfrm>
        </p:spPr>
        <p:txBody>
          <a:bodyPr vert="horz" lIns="0" tIns="0" rIns="0" bIns="0" rtlCol="0" anchor="t" anchorCtr="0">
            <a:noAutofit/>
          </a:bodyPr>
          <a:lstStyle>
            <a:lvl1pPr>
              <a:defRPr lang="en-US" sz="3400" dirty="0">
                <a:solidFill>
                  <a:srgbClr val="368727"/>
                </a:solidFill>
                <a:ea typeface="Roboto Slab Light" pitchFamily="2" charset="0"/>
              </a:defRPr>
            </a:lvl1pPr>
          </a:lstStyle>
          <a:p>
            <a:pPr marL="0" lvl="0"/>
            <a:r>
              <a:rPr lang="en-US" sz="3400">
                <a:solidFill>
                  <a:srgbClr val="368727"/>
                </a:solidFill>
                <a:latin typeface="Fidelity Slab Light" pitchFamily="2" charset="77"/>
                <a:ea typeface="Roboto Slab Light" pitchFamily="2" charset="0"/>
              </a:rPr>
              <a:t>Product Additional Name/Headline</a:t>
            </a:r>
            <a:endParaRPr lang="en-US"/>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6154306"/>
            <a:ext cx="4143786" cy="863839"/>
          </a:xfrm>
        </p:spPr>
        <p:txBody>
          <a:bodyPr lIns="0" tIns="0" rIns="0" bIns="0">
            <a:noAutofit/>
          </a:bodyPr>
          <a:lstStyle>
            <a:lvl1pPr>
              <a:defRPr lang="en-US" sz="1391" dirty="0">
                <a:solidFill>
                  <a:schemeClr val="tx2"/>
                </a:solidFill>
              </a:defRPr>
            </a:lvl1pPr>
          </a:lstStyle>
          <a:p>
            <a:pPr lvl="0"/>
            <a:r>
              <a:rPr lang="en-US"/>
              <a:t>A subhead that supports the headline 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459278" y="482675"/>
            <a:ext cx="4143786" cy="382024"/>
          </a:xfrm>
        </p:spPr>
        <p:txBody>
          <a:bodyPr lIns="0" tIns="0" rIns="0" bIns="0" anchor="ctr">
            <a:noAutofit/>
          </a:bodyPr>
          <a:lstStyle>
            <a:lvl1pPr marL="0" indent="0">
              <a:buNone/>
              <a:defRPr sz="850" b="0" cap="none" baseline="0">
                <a:solidFill>
                  <a:schemeClr val="tx1"/>
                </a:solidFill>
                <a:latin typeface="Fidelity Sans 2 Light" panose="020B0404050501040104" pitchFamily="34" charset="0"/>
              </a:defRPr>
            </a:lvl1pPr>
          </a:lstStyle>
          <a:p>
            <a:r>
              <a:rPr lang="en-US"/>
              <a:t>Prepared for ABC Company | Month XX, XXXX</a:t>
            </a:r>
          </a:p>
        </p:txBody>
      </p:sp>
      <p:pic>
        <p:nvPicPr>
          <p:cNvPr id="16" name="Graphic 15">
            <a:extLst>
              <a:ext uri="{FF2B5EF4-FFF2-40B4-BE49-F238E27FC236}">
                <a16:creationId xmlns:a16="http://schemas.microsoft.com/office/drawing/2014/main" id="{BEA31247-8F6D-F512-E9D2-14844B2BC8C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67985" y="9001408"/>
            <a:ext cx="1435081" cy="588329"/>
          </a:xfrm>
          <a:prstGeom prst="rect">
            <a:avLst/>
          </a:prstGeom>
        </p:spPr>
      </p:pic>
      <p:pic>
        <p:nvPicPr>
          <p:cNvPr id="17" name="Picture 16" descr="A person in a pharmacy looking at a product&#10;&#10;Description automatically generated">
            <a:extLst>
              <a:ext uri="{FF2B5EF4-FFF2-40B4-BE49-F238E27FC236}">
                <a16:creationId xmlns:a16="http://schemas.microsoft.com/office/drawing/2014/main" id="{5CFB7EC8-B8E4-14FB-BB8D-17B4DD351745}"/>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sp>
        <p:nvSpPr>
          <p:cNvPr id="5" name="Text Placeholder 4">
            <a:extLst>
              <a:ext uri="{FF2B5EF4-FFF2-40B4-BE49-F238E27FC236}">
                <a16:creationId xmlns:a16="http://schemas.microsoft.com/office/drawing/2014/main" id="{93884A7E-CA67-CAE6-C193-644B63E852F4}"/>
              </a:ext>
            </a:extLst>
          </p:cNvPr>
          <p:cNvSpPr>
            <a:spLocks noGrp="1"/>
          </p:cNvSpPr>
          <p:nvPr>
            <p:ph type="body" sz="quarter" idx="15" hasCustomPrompt="1"/>
          </p:nvPr>
        </p:nvSpPr>
        <p:spPr>
          <a:xfrm>
            <a:off x="456218" y="2686184"/>
            <a:ext cx="4146846" cy="591671"/>
          </a:xfrm>
        </p:spPr>
        <p:txBody>
          <a:bodyPr/>
          <a:lstStyle>
            <a:lvl1pPr>
              <a:defRPr lang="en-US" sz="1391" kern="1200" dirty="0">
                <a:solidFill>
                  <a:schemeClr val="tx1"/>
                </a:solidFill>
                <a:latin typeface="+mn-lt"/>
                <a:ea typeface="+mn-ea"/>
                <a:cs typeface="+mn-cs"/>
              </a:defRPr>
            </a:lvl1pPr>
            <a:lvl2pPr>
              <a:defRPr/>
            </a:lvl2pPr>
            <a:lvl3pPr>
              <a:defRPr/>
            </a:lvl3pPr>
            <a:lvl4pPr>
              <a:defRPr/>
            </a:lvl4pPr>
            <a:lvl5pPr>
              <a:defRPr/>
            </a:lvl5pPr>
          </a:lstStyle>
          <a:p>
            <a:pPr marL="0" lvl="0" indent="0" algn="l" defTabSz="623450" rtl="0" eaLnBrk="1" latinLnBrk="0" hangingPunct="1">
              <a:lnSpc>
                <a:spcPct val="100000"/>
              </a:lnSpc>
              <a:spcBef>
                <a:spcPct val="0"/>
              </a:spcBef>
              <a:buFont typeface="Arial" panose="020B0604020202020204" pitchFamily="34" charset="0"/>
              <a:buNone/>
            </a:pPr>
            <a:r>
              <a:rPr lang="en-US"/>
              <a:t>Product Segment/Market/Name</a:t>
            </a:r>
          </a:p>
        </p:txBody>
      </p:sp>
      <p:sp>
        <p:nvSpPr>
          <p:cNvPr id="7" name="Date Placeholder 6">
            <a:extLst>
              <a:ext uri="{FF2B5EF4-FFF2-40B4-BE49-F238E27FC236}">
                <a16:creationId xmlns:a16="http://schemas.microsoft.com/office/drawing/2014/main" id="{5FEB7C2A-0B3C-841E-6EC4-7052E626107A}"/>
              </a:ext>
            </a:extLst>
          </p:cNvPr>
          <p:cNvSpPr>
            <a:spLocks noGrp="1"/>
          </p:cNvSpPr>
          <p:nvPr>
            <p:ph type="dt" sz="half" idx="16"/>
          </p:nvPr>
        </p:nvSpPr>
        <p:spPr/>
        <p:txBody>
          <a:bodyPr/>
          <a:lstStyle>
            <a:lvl1pPr>
              <a:defRPr>
                <a:solidFill>
                  <a:schemeClr val="bg1"/>
                </a:solidFill>
              </a:defRPr>
            </a:lvl1pPr>
          </a:lstStyle>
          <a:p>
            <a:r>
              <a:rPr lang="en-CA"/>
              <a:t>XXXXXX.XX</a:t>
            </a:r>
          </a:p>
        </p:txBody>
      </p:sp>
      <p:sp>
        <p:nvSpPr>
          <p:cNvPr id="10" name="Slide Number Placeholder 9">
            <a:extLst>
              <a:ext uri="{FF2B5EF4-FFF2-40B4-BE49-F238E27FC236}">
                <a16:creationId xmlns:a16="http://schemas.microsoft.com/office/drawing/2014/main" id="{F275D68B-18A1-C0F6-0136-1AE35DD2C6F4}"/>
              </a:ext>
            </a:extLst>
          </p:cNvPr>
          <p:cNvSpPr>
            <a:spLocks noGrp="1"/>
          </p:cNvSpPr>
          <p:nvPr>
            <p:ph type="sldNum" sz="quarter" idx="18"/>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244811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sz="2164" dirty="0">
                <a:ea typeface="+mn-ea"/>
                <a:cs typeface="Calibri" panose="020F0502020204030204" pitchFamily="34" charset="0"/>
              </a:defRPr>
            </a:lvl1pPr>
          </a:lstStyle>
          <a:p>
            <a:pPr lvl="0"/>
            <a:r>
              <a:rPr lang="en-US"/>
              <a:t>Click to edit Master title style</a:t>
            </a:r>
          </a:p>
        </p:txBody>
      </p:sp>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1"/>
            <a:ext cx="7772400" cy="739999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459000" y="1183341"/>
            <a:ext cx="6861972" cy="503153"/>
          </a:xfrm>
        </p:spPr>
        <p:txBody>
          <a:bodyPr vert="horz" lIns="0" tIns="0" rIns="0" bIns="0" rtlCol="0">
            <a:noAutofit/>
          </a:bodyPr>
          <a:lstStyle>
            <a:lvl1pPr>
              <a:defRPr lang="en-US" sz="1236" dirty="0">
                <a:solidFill>
                  <a:schemeClr val="tx2"/>
                </a:solidFill>
              </a:defRPr>
            </a:lvl1pPr>
          </a:lstStyle>
          <a:p>
            <a:pPr lvl="0"/>
            <a:r>
              <a:rPr lang="en-US"/>
              <a:t>Click to edit Master text styles</a:t>
            </a:r>
          </a:p>
          <a:p>
            <a:pPr lvl="0"/>
            <a:endParaRPr lang="en-US"/>
          </a:p>
        </p:txBody>
      </p:sp>
      <p:sp>
        <p:nvSpPr>
          <p:cNvPr id="4" name="Date Placeholder 3">
            <a:extLst>
              <a:ext uri="{FF2B5EF4-FFF2-40B4-BE49-F238E27FC236}">
                <a16:creationId xmlns:a16="http://schemas.microsoft.com/office/drawing/2014/main" id="{F6D4F603-CB7A-1252-C7A0-D8AACE7E058D}"/>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E4C4EE02-6731-139A-E45A-5A7AE2C0AE80}"/>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0B290C6C-EE50-E62D-8876-A29A4F5CC7D4}"/>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317314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4EF1CB-62D5-0F39-68B6-4F89EC2D9253}"/>
              </a:ext>
            </a:extLst>
          </p:cNvPr>
          <p:cNvSpPr/>
          <p:nvPr userDrawn="1"/>
        </p:nvSpPr>
        <p:spPr>
          <a:xfrm rot="10800000">
            <a:off x="0" y="0"/>
            <a:ext cx="7772400" cy="10058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892" b="0" i="0">
              <a:latin typeface="Fidelity Sans 2" panose="020B0504050501040104" pitchFamily="34" charset="0"/>
            </a:endParaRP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517CCC3C-9961-EB41-A456-AA71DADBB0C6}"/>
              </a:ext>
            </a:extLst>
          </p:cNvPr>
          <p:cNvSpPr>
            <a:spLocks noGrp="1"/>
          </p:cNvSpPr>
          <p:nvPr>
            <p:ph type="dt" sz="half" idx="14"/>
          </p:nvPr>
        </p:nvSpPr>
        <p:spPr/>
        <p:txBody>
          <a:bodyPr/>
          <a:lstStyle>
            <a:lvl1pPr>
              <a:defRPr/>
            </a:lvl1pPr>
          </a:lstStyle>
          <a:p>
            <a:r>
              <a:rPr lang="en-CA"/>
              <a:t>XXXXXX.XX</a:t>
            </a:r>
          </a:p>
        </p:txBody>
      </p:sp>
      <p:sp>
        <p:nvSpPr>
          <p:cNvPr id="2" name="Title 1">
            <a:extLst>
              <a:ext uri="{FF2B5EF4-FFF2-40B4-BE49-F238E27FC236}">
                <a16:creationId xmlns:a16="http://schemas.microsoft.com/office/drawing/2014/main" id="{550FF8C4-6FB0-BA73-7EE9-80C1DC6E2BDC}"/>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7" name="Text Placeholder 7">
            <a:extLst>
              <a:ext uri="{FF2B5EF4-FFF2-40B4-BE49-F238E27FC236}">
                <a16:creationId xmlns:a16="http://schemas.microsoft.com/office/drawing/2014/main" id="{CDAE7658-C676-E96D-D1AC-0FA18D1F03D5}"/>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5503445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Whi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1627EF-307E-E370-BFAD-65E9D5C61055}"/>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B3EF08E2-6303-CD5E-B8C5-9BE80C5DC698}"/>
              </a:ext>
            </a:extLst>
          </p:cNvPr>
          <p:cNvSpPr>
            <a:spLocks noGrp="1"/>
          </p:cNvSpPr>
          <p:nvPr>
            <p:ph type="body" sz="quarter" idx="13"/>
          </p:nvPr>
        </p:nvSpPr>
        <p:spPr>
          <a:xfrm>
            <a:off x="459000" y="1183341"/>
            <a:ext cx="6861972"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
        <p:nvSpPr>
          <p:cNvPr id="4" name="Date Placeholder 3">
            <a:extLst>
              <a:ext uri="{FF2B5EF4-FFF2-40B4-BE49-F238E27FC236}">
                <a16:creationId xmlns:a16="http://schemas.microsoft.com/office/drawing/2014/main" id="{CF6CB306-C39D-DB46-A856-9B6AF3690E65}"/>
              </a:ext>
            </a:extLst>
          </p:cNvPr>
          <p:cNvSpPr>
            <a:spLocks noGrp="1"/>
          </p:cNvSpPr>
          <p:nvPr>
            <p:ph type="dt" sz="half" idx="14"/>
          </p:nvPr>
        </p:nvSpPr>
        <p:spPr/>
        <p:txBody>
          <a:bodyPr/>
          <a:lstStyle>
            <a:lvl1pPr>
              <a:defRPr/>
            </a:lvl1pPr>
          </a:lstStyle>
          <a:p>
            <a:r>
              <a:rPr lang="en-CA"/>
              <a:t>XXXXXX.XX</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vert="horz" lIns="0" tIns="0" rIns="0" bIns="0" rtlCol="0" anchor="b" anchorCtr="0"/>
          <a:lstStyle>
            <a:lvl1pPr>
              <a:defRPr lang="en-US" dirty="0"/>
            </a:lvl1pPr>
          </a:lstStyle>
          <a:p>
            <a:endParaRPr lang="en-CA"/>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300652360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WHT Head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2"/>
            <a:ext cx="7772400" cy="8283388"/>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4" name="Date Placeholder 3">
            <a:extLst>
              <a:ext uri="{FF2B5EF4-FFF2-40B4-BE49-F238E27FC236}">
                <a16:creationId xmlns:a16="http://schemas.microsoft.com/office/drawing/2014/main" id="{78554D2F-820B-2EFA-BE83-EEAD776730A5}"/>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39AD17C0-E1EA-52D6-2FC4-36101D250AFE}"/>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28E65B4D-6005-8E8C-ADD4-9B9175C8B170}"/>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1">
            <a:extLst>
              <a:ext uri="{FF2B5EF4-FFF2-40B4-BE49-F238E27FC236}">
                <a16:creationId xmlns:a16="http://schemas.microsoft.com/office/drawing/2014/main" id="{9AFB6042-048D-6FBC-F075-1FB042BF8B9A}"/>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372170F2-E08D-C8BB-4610-BCD5EEDD34A3}"/>
              </a:ext>
            </a:extLst>
          </p:cNvPr>
          <p:cNvSpPr>
            <a:spLocks noGrp="1"/>
          </p:cNvSpPr>
          <p:nvPr>
            <p:ph type="body" sz="quarter" idx="13"/>
          </p:nvPr>
        </p:nvSpPr>
        <p:spPr>
          <a:xfrm>
            <a:off x="459000" y="1183341"/>
            <a:ext cx="6861973"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Tree>
    <p:extLst>
      <p:ext uri="{BB962C8B-B14F-4D97-AF65-F5344CB8AC3E}">
        <p14:creationId xmlns:p14="http://schemas.microsoft.com/office/powerpoint/2010/main" val="31573371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56B00E-2768-9A0D-87B9-248EEED96E71}"/>
              </a:ext>
            </a:extLst>
          </p:cNvPr>
          <p:cNvSpPr/>
          <p:nvPr userDrawn="1"/>
        </p:nvSpPr>
        <p:spPr>
          <a:xfrm rot="10800000" flipV="1">
            <a:off x="0" y="2"/>
            <a:ext cx="7772400" cy="177501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vl2pPr>
              <a:defRPr lang="en-US" dirty="0">
                <a:solidFill>
                  <a:schemeClr val="tx2"/>
                </a:solidFill>
              </a:defRPr>
            </a:lvl2pPr>
          </a:lstStyle>
          <a:p>
            <a:pPr lvl="0"/>
            <a:r>
              <a:rPr lang="en-US"/>
              <a:t>Click to edit Master text styles</a:t>
            </a:r>
            <a:br>
              <a:rPr lang="en-US"/>
            </a:br>
            <a:endParaRPr lang="en-US"/>
          </a:p>
        </p:txBody>
      </p:sp>
      <p:sp>
        <p:nvSpPr>
          <p:cNvPr id="3" name="Date Placeholder 2">
            <a:extLst>
              <a:ext uri="{FF2B5EF4-FFF2-40B4-BE49-F238E27FC236}">
                <a16:creationId xmlns:a16="http://schemas.microsoft.com/office/drawing/2014/main" id="{5ED260EE-AD63-E648-87F5-05F5FE208D8A}"/>
              </a:ext>
            </a:extLst>
          </p:cNvPr>
          <p:cNvSpPr>
            <a:spLocks noGrp="1"/>
          </p:cNvSpPr>
          <p:nvPr>
            <p:ph type="dt" sz="half" idx="14"/>
          </p:nvPr>
        </p:nvSpPr>
        <p:spPr/>
        <p:txBody>
          <a:bodyPr/>
          <a:lstStyle>
            <a:lvl1pPr>
              <a:defRPr/>
            </a:lvl1pPr>
          </a:lstStyle>
          <a:p>
            <a:r>
              <a:rPr lang="en-CA"/>
              <a:t>XXXXXX.XX</a:t>
            </a:r>
          </a:p>
        </p:txBody>
      </p:sp>
    </p:spTree>
    <p:extLst>
      <p:ext uri="{BB962C8B-B14F-4D97-AF65-F5344CB8AC3E}">
        <p14:creationId xmlns:p14="http://schemas.microsoft.com/office/powerpoint/2010/main" val="337141227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1BEFD9B1-515C-AB4D-BDF5-D4F10A6FC38E}"/>
              </a:ext>
            </a:extLst>
          </p:cNvPr>
          <p:cNvSpPr>
            <a:spLocks noGrp="1"/>
          </p:cNvSpPr>
          <p:nvPr>
            <p:ph type="dt" sz="half" idx="13"/>
          </p:nvPr>
        </p:nvSpPr>
        <p:spPr/>
        <p:txBody>
          <a:bodyPr/>
          <a:lstStyle>
            <a:lvl1pPr>
              <a:defRPr/>
            </a:lvl1pPr>
          </a:lstStyle>
          <a:p>
            <a:r>
              <a:rPr lang="en-CA"/>
              <a:t>XXXXXX.XX</a:t>
            </a:r>
          </a:p>
        </p:txBody>
      </p:sp>
    </p:spTree>
    <p:extLst>
      <p:ext uri="{BB962C8B-B14F-4D97-AF65-F5344CB8AC3E}">
        <p14:creationId xmlns:p14="http://schemas.microsoft.com/office/powerpoint/2010/main" val="410578577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415468" y="9584867"/>
            <a:ext cx="905505" cy="278810"/>
          </a:xfrm>
          <a:prstGeom prst="rect">
            <a:avLst/>
          </a:prstGeom>
        </p:spPr>
        <p:txBody>
          <a:bodyPr vert="horz" wrap="none" lIns="0" tIns="0" rIns="0" bIns="0" rtlCol="0" anchor="b" anchorCtr="0"/>
          <a:lstStyle>
            <a:lvl1pPr algn="r">
              <a:defRPr lang="en-US" sz="618" kern="1200" smtClean="0">
                <a:solidFill>
                  <a:schemeClr val="tx2"/>
                </a:solidFill>
                <a:latin typeface="Fidelity Sans 2" panose="020B0504050501040104" pitchFamily="34" charset="0"/>
                <a:ea typeface="ＭＳ Ｐゴシック" pitchFamily="34" charset="-128"/>
                <a:cs typeface="Calibri" panose="020F0502020204030204" pitchFamily="34" charset="0"/>
              </a:defRPr>
            </a:lvl1pPr>
          </a:lstStyle>
          <a:p>
            <a:r>
              <a:rPr lang="en-CA"/>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9000" y="535518"/>
            <a:ext cx="6869545" cy="1144063"/>
          </a:xfrm>
          <a:prstGeom prst="rect">
            <a:avLst/>
          </a:prstGeom>
        </p:spPr>
        <p:txBody>
          <a:bodyPr vert="horz" lIns="0" tIns="0" rIns="0" bIns="0" rtlCol="0" anchor="t" anchorCtr="0">
            <a:noAutofit/>
          </a:bodyPr>
          <a:lstStyle/>
          <a:p>
            <a:pPr lvl="0"/>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1428" y="2268070"/>
            <a:ext cx="6869545" cy="66913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1428" y="9328161"/>
            <a:ext cx="5940036" cy="535516"/>
          </a:xfrm>
          <a:prstGeom prst="rect">
            <a:avLst/>
          </a:prstGeom>
        </p:spPr>
        <p:txBody>
          <a:bodyPr vert="horz" lIns="0" tIns="0" rIns="0" bIns="0" rtlCol="0" anchor="b" anchorCtr="0"/>
          <a:lstStyle>
            <a:lvl1pPr algn="l">
              <a:lnSpc>
                <a:spcPts val="695"/>
              </a:lnSpc>
              <a:defRPr sz="618">
                <a:solidFill>
                  <a:schemeClr val="tx2"/>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356211" cy="535516"/>
          </a:xfrm>
          <a:prstGeom prst="rect">
            <a:avLst/>
          </a:prstGeom>
        </p:spPr>
        <p:txBody>
          <a:bodyPr vert="horz" lIns="91440" tIns="45720" rIns="91440" bIns="45720" rtlCol="0" anchor="ctr"/>
          <a:lstStyle>
            <a:lvl1pPr algn="r">
              <a:defRPr sz="773">
                <a:solidFill>
                  <a:schemeClr val="tx2"/>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125234965"/>
      </p:ext>
    </p:extLst>
  </p:cSld>
  <p:clrMap bg1="lt1" tx1="dk1" bg2="lt2" tx2="dk2" accent1="accent1" accent2="accent2" accent3="accent3" accent4="accent4" accent5="accent5" accent6="accent6" hlink="hlink" folHlink="folHlink"/>
  <p:sldLayoutIdLst>
    <p:sldLayoutId id="2147483715" r:id="rId1"/>
    <p:sldLayoutId id="2147483702" r:id="rId2"/>
    <p:sldLayoutId id="2147483694" r:id="rId3"/>
    <p:sldLayoutId id="2147483714" r:id="rId4"/>
    <p:sldLayoutId id="2147483690" r:id="rId5"/>
    <p:sldLayoutId id="2147483692" r:id="rId6"/>
    <p:sldLayoutId id="2147483688" r:id="rId7"/>
    <p:sldLayoutId id="2147483703" r:id="rId8"/>
    <p:sldLayoutId id="2147483691" r:id="rId9"/>
    <p:sldLayoutId id="2147483716" r:id="rId10"/>
  </p:sldLayoutIdLst>
  <p:hf hdr="0" dt="0"/>
  <p:txStyles>
    <p:titleStyle>
      <a:lvl1pPr algn="l" defTabSz="800741" rtl="0" eaLnBrk="1" latinLnBrk="0" hangingPunct="1">
        <a:lnSpc>
          <a:spcPct val="100000"/>
        </a:lnSpc>
        <a:spcBef>
          <a:spcPct val="0"/>
        </a:spcBef>
        <a:buNone/>
        <a:defRPr lang="en-US" sz="2164" kern="1200" dirty="0">
          <a:solidFill>
            <a:schemeClr val="accent1"/>
          </a:solidFill>
          <a:latin typeface="+mj-lt"/>
          <a:ea typeface="+mn-ea"/>
          <a:cs typeface="Calibri" panose="020F0502020204030204" pitchFamily="34" charset="0"/>
        </a:defRPr>
      </a:lvl1pPr>
    </p:titleStyle>
    <p:bodyStyle>
      <a:lvl1pPr marL="0"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1pPr>
      <a:lvl2pPr marL="400371"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2pPr>
      <a:lvl3pPr marL="800741"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3pPr>
      <a:lvl4pPr marL="120111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4pPr>
      <a:lvl5pPr marL="160148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5pPr>
      <a:lvl6pPr marL="2202037"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6pPr>
      <a:lvl7pPr marL="2602408"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7pPr>
      <a:lvl8pPr marL="300277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8pPr>
      <a:lvl9pPr marL="340314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9pPr>
    </p:bodyStyle>
    <p:otherStyle>
      <a:defPPr>
        <a:defRPr lang="en-US"/>
      </a:defPPr>
      <a:lvl1pPr marL="0" algn="l" defTabSz="800741" rtl="0" eaLnBrk="1" latinLnBrk="0" hangingPunct="1">
        <a:defRPr sz="1576" kern="1200">
          <a:solidFill>
            <a:schemeClr val="tx1"/>
          </a:solidFill>
          <a:latin typeface="+mn-lt"/>
          <a:ea typeface="+mn-ea"/>
          <a:cs typeface="+mn-cs"/>
        </a:defRPr>
      </a:lvl1pPr>
      <a:lvl2pPr marL="400371" algn="l" defTabSz="800741" rtl="0" eaLnBrk="1" latinLnBrk="0" hangingPunct="1">
        <a:defRPr sz="1576" kern="1200">
          <a:solidFill>
            <a:schemeClr val="tx1"/>
          </a:solidFill>
          <a:latin typeface="+mn-lt"/>
          <a:ea typeface="+mn-ea"/>
          <a:cs typeface="+mn-cs"/>
        </a:defRPr>
      </a:lvl2pPr>
      <a:lvl3pPr marL="800741" algn="l" defTabSz="800741" rtl="0" eaLnBrk="1" latinLnBrk="0" hangingPunct="1">
        <a:defRPr sz="1576" kern="1200">
          <a:solidFill>
            <a:schemeClr val="tx1"/>
          </a:solidFill>
          <a:latin typeface="+mn-lt"/>
          <a:ea typeface="+mn-ea"/>
          <a:cs typeface="+mn-cs"/>
        </a:defRPr>
      </a:lvl3pPr>
      <a:lvl4pPr marL="1201111" algn="l" defTabSz="800741" rtl="0" eaLnBrk="1" latinLnBrk="0" hangingPunct="1">
        <a:defRPr sz="1576" kern="1200">
          <a:solidFill>
            <a:schemeClr val="tx1"/>
          </a:solidFill>
          <a:latin typeface="+mn-lt"/>
          <a:ea typeface="+mn-ea"/>
          <a:cs typeface="+mn-cs"/>
        </a:defRPr>
      </a:lvl4pPr>
      <a:lvl5pPr marL="1601482" algn="l" defTabSz="800741" rtl="0" eaLnBrk="1" latinLnBrk="0" hangingPunct="1">
        <a:defRPr sz="1576" kern="1200">
          <a:solidFill>
            <a:schemeClr val="tx1"/>
          </a:solidFill>
          <a:latin typeface="+mn-lt"/>
          <a:ea typeface="+mn-ea"/>
          <a:cs typeface="+mn-cs"/>
        </a:defRPr>
      </a:lvl5pPr>
      <a:lvl6pPr marL="2001852" algn="l" defTabSz="800741" rtl="0" eaLnBrk="1" latinLnBrk="0" hangingPunct="1">
        <a:defRPr sz="1576" kern="1200">
          <a:solidFill>
            <a:schemeClr val="tx1"/>
          </a:solidFill>
          <a:latin typeface="+mn-lt"/>
          <a:ea typeface="+mn-ea"/>
          <a:cs typeface="+mn-cs"/>
        </a:defRPr>
      </a:lvl6pPr>
      <a:lvl7pPr marL="2402223" algn="l" defTabSz="800741" rtl="0" eaLnBrk="1" latinLnBrk="0" hangingPunct="1">
        <a:defRPr sz="1576" kern="1200">
          <a:solidFill>
            <a:schemeClr val="tx1"/>
          </a:solidFill>
          <a:latin typeface="+mn-lt"/>
          <a:ea typeface="+mn-ea"/>
          <a:cs typeface="+mn-cs"/>
        </a:defRPr>
      </a:lvl7pPr>
      <a:lvl8pPr marL="2802593" algn="l" defTabSz="800741" rtl="0" eaLnBrk="1" latinLnBrk="0" hangingPunct="1">
        <a:defRPr sz="1576" kern="1200">
          <a:solidFill>
            <a:schemeClr val="tx1"/>
          </a:solidFill>
          <a:latin typeface="+mn-lt"/>
          <a:ea typeface="+mn-ea"/>
          <a:cs typeface="+mn-cs"/>
        </a:defRPr>
      </a:lvl8pPr>
      <a:lvl9pPr marL="3202964" algn="l" defTabSz="800741" rtl="0" eaLnBrk="1" latinLnBrk="0" hangingPunct="1">
        <a:defRPr sz="1576"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9" userDrawn="1">
          <p15:clr>
            <a:srgbClr val="F26B43"/>
          </p15:clr>
        </p15:guide>
        <p15:guide id="4" pos="1304" userDrawn="1">
          <p15:clr>
            <a:srgbClr val="F26B43"/>
          </p15:clr>
        </p15:guide>
        <p15:guide id="5" pos="1347" userDrawn="1">
          <p15:clr>
            <a:srgbClr val="F26B43"/>
          </p15:clr>
        </p15:guide>
        <p15:guide id="6" pos="2436" userDrawn="1">
          <p15:clr>
            <a:srgbClr val="F26B43"/>
          </p15:clr>
        </p15:guide>
        <p15:guide id="7" pos="2479" userDrawn="1">
          <p15:clr>
            <a:srgbClr val="F26B43"/>
          </p15:clr>
        </p15:guide>
        <p15:guide id="8" pos="3564" userDrawn="1">
          <p15:clr>
            <a:srgbClr val="F26B43"/>
          </p15:clr>
        </p15:guide>
        <p15:guide id="10" orient="horz" pos="8039" userDrawn="1">
          <p15:clr>
            <a:srgbClr val="F26B43"/>
          </p15:clr>
        </p15:guide>
        <p15:guide id="11" orient="horz" pos="1447" userDrawn="1">
          <p15:clr>
            <a:srgbClr val="F26B43"/>
          </p15:clr>
        </p15:guide>
        <p15:guide id="12" orient="horz" pos="7476" userDrawn="1">
          <p15:clr>
            <a:srgbClr val="F26B43"/>
          </p15:clr>
        </p15:guide>
        <p15:guide id="13" orient="horz" pos="1849" userDrawn="1">
          <p15:clr>
            <a:srgbClr val="F26B43"/>
          </p15:clr>
        </p15:guide>
        <p15:guide id="14" orient="horz" pos="48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svg"/><Relationship Id="rId9" Type="http://schemas.openxmlformats.org/officeDocument/2006/relationships/image" Target="../media/image15.sv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svg"/><Relationship Id="rId7" Type="http://schemas.openxmlformats.org/officeDocument/2006/relationships/image" Target="../media/image19.svg"/><Relationship Id="rId2" Type="http://schemas.openxmlformats.org/officeDocument/2006/relationships/image" Target="../media/image16.png"/><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hyperlink" Target="https://nb.fidelity.com/static/mybenefits/netbenefitslogin/#/login" TargetMode="External"/><Relationship Id="rId4" Type="http://schemas.openxmlformats.org/officeDocument/2006/relationships/hyperlink" Target="https://nb.fidelity.com/public/nbpreloginnav/spa/fidelitywork/core/roth-401k-basics-catch-up-rule?ccsource=factsheet" TargetMode="External"/><Relationship Id="rId9"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idelity Investments - Wikipedia">
            <a:extLst>
              <a:ext uri="{FF2B5EF4-FFF2-40B4-BE49-F238E27FC236}">
                <a16:creationId xmlns:a16="http://schemas.microsoft.com/office/drawing/2014/main" id="{DC346E77-9A87-5CD8-BC68-60B056D06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564" y="415276"/>
            <a:ext cx="2089820" cy="4724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F39543-29AE-78E2-61FB-5FA14DE8B5CA}"/>
              </a:ext>
            </a:extLst>
          </p:cNvPr>
          <p:cNvSpPr txBox="1">
            <a:spLocks/>
          </p:cNvSpPr>
          <p:nvPr/>
        </p:nvSpPr>
        <p:spPr>
          <a:xfrm>
            <a:off x="419100" y="1779333"/>
            <a:ext cx="2990109" cy="1723549"/>
          </a:xfrm>
          <a:prstGeom prst="rect">
            <a:avLst/>
          </a:prstGeom>
        </p:spPr>
        <p:txBody>
          <a:bodyPr lIns="0" tIns="0" rIns="0" bIns="0" anchor="t">
            <a:spAutoFit/>
          </a:bodyPr>
          <a:lstStyle>
            <a:lvl1pPr algn="l" defTabSz="1036290" rtl="0" eaLnBrk="1" latinLnBrk="0" hangingPunct="1">
              <a:lnSpc>
                <a:spcPct val="100000"/>
              </a:lnSpc>
              <a:spcBef>
                <a:spcPct val="0"/>
              </a:spcBef>
              <a:buNone/>
              <a:defRPr lang="en-US" sz="2800" kern="1200" dirty="0">
                <a:solidFill>
                  <a:schemeClr val="accent1"/>
                </a:solidFill>
                <a:latin typeface="+mj-lt"/>
                <a:ea typeface="+mn-ea"/>
                <a:cs typeface="Calibri" panose="020F0502020204030204" pitchFamily="34" charset="0"/>
              </a:defRPr>
            </a:lvl1pPr>
          </a:lstStyle>
          <a:p>
            <a:r>
              <a:rPr lang="en-US" dirty="0"/>
              <a:t>SECURE 2.0 Section #603 - Roth Catch-Up Requirement</a:t>
            </a:r>
          </a:p>
        </p:txBody>
      </p:sp>
      <p:grpSp>
        <p:nvGrpSpPr>
          <p:cNvPr id="26" name="Group 25">
            <a:extLst>
              <a:ext uri="{FF2B5EF4-FFF2-40B4-BE49-F238E27FC236}">
                <a16:creationId xmlns:a16="http://schemas.microsoft.com/office/drawing/2014/main" id="{3EB2E2E8-3558-DC11-0E0C-D7C2CDCC0E32}"/>
              </a:ext>
            </a:extLst>
          </p:cNvPr>
          <p:cNvGrpSpPr/>
          <p:nvPr/>
        </p:nvGrpSpPr>
        <p:grpSpPr>
          <a:xfrm>
            <a:off x="419100" y="4165600"/>
            <a:ext cx="6931593" cy="1290130"/>
            <a:chOff x="419100" y="4165600"/>
            <a:chExt cx="6931593" cy="1290130"/>
          </a:xfrm>
        </p:grpSpPr>
        <p:sp>
          <p:nvSpPr>
            <p:cNvPr id="17" name="Rounded Rectangle 14">
              <a:extLst>
                <a:ext uri="{FF2B5EF4-FFF2-40B4-BE49-F238E27FC236}">
                  <a16:creationId xmlns:a16="http://schemas.microsoft.com/office/drawing/2014/main" id="{CC97C353-EF54-9946-3939-D3380081F138}"/>
                </a:ext>
              </a:extLst>
            </p:cNvPr>
            <p:cNvSpPr/>
            <p:nvPr/>
          </p:nvSpPr>
          <p:spPr>
            <a:xfrm>
              <a:off x="419101" y="4739572"/>
              <a:ext cx="6931592" cy="7161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On December 29, 2022, SECURE 2.0 Act was signed into law by the White House. The retirement legislation includes significant changes that could help strengthen the retirement system and improve Americans’ financial readiness for retirement. One key change is Roth Catch-up.</a:t>
              </a:r>
            </a:p>
          </p:txBody>
        </p:sp>
        <p:grpSp>
          <p:nvGrpSpPr>
            <p:cNvPr id="8" name="Group 7">
              <a:extLst>
                <a:ext uri="{FF2B5EF4-FFF2-40B4-BE49-F238E27FC236}">
                  <a16:creationId xmlns:a16="http://schemas.microsoft.com/office/drawing/2014/main" id="{12BA5E54-A448-B3CB-FECD-DAB7B3B43E94}"/>
                </a:ext>
              </a:extLst>
            </p:cNvPr>
            <p:cNvGrpSpPr/>
            <p:nvPr/>
          </p:nvGrpSpPr>
          <p:grpSpPr>
            <a:xfrm>
              <a:off x="419100" y="4165600"/>
              <a:ext cx="6931592" cy="561794"/>
              <a:chOff x="419100" y="4165600"/>
              <a:chExt cx="6931592" cy="561794"/>
            </a:xfrm>
          </p:grpSpPr>
          <p:sp>
            <p:nvSpPr>
              <p:cNvPr id="6" name="TextBox 5">
                <a:extLst>
                  <a:ext uri="{FF2B5EF4-FFF2-40B4-BE49-F238E27FC236}">
                    <a16:creationId xmlns:a16="http://schemas.microsoft.com/office/drawing/2014/main" id="{37646197-177B-2AB2-C734-74CF45DA6D54}"/>
                  </a:ext>
                </a:extLst>
              </p:cNvPr>
              <p:cNvSpPr txBox="1"/>
              <p:nvPr/>
            </p:nvSpPr>
            <p:spPr>
              <a:xfrm>
                <a:off x="419100" y="4165600"/>
                <a:ext cx="6931592" cy="561794"/>
              </a:xfrm>
              <a:prstGeom prst="rect">
                <a:avLst/>
              </a:prstGeom>
              <a:solidFill>
                <a:schemeClr val="accent2"/>
              </a:solidFill>
            </p:spPr>
            <p:txBody>
              <a:bodyPr wrap="square" lIns="640080" anchor="ctr" anchorCtr="0">
                <a:noAutofit/>
              </a:bodyPr>
              <a:lstStyle/>
              <a:p>
                <a:r>
                  <a:rPr lang="en-US" sz="1800" kern="100" dirty="0">
                    <a:solidFill>
                      <a:schemeClr val="bg1"/>
                    </a:solidFill>
                    <a:latin typeface="+mj-lt"/>
                    <a:ea typeface="Aptos" panose="020B0004020202020204" pitchFamily="34" charset="0"/>
                    <a:cs typeface="Times New Roman" panose="02020603050405020304" pitchFamily="18" charset="0"/>
                  </a:rPr>
                  <a:t>Background</a:t>
                </a:r>
                <a:endParaRPr lang="en-US" dirty="0">
                  <a:solidFill>
                    <a:schemeClr val="bg1"/>
                  </a:solidFill>
                  <a:latin typeface="+mj-lt"/>
                </a:endParaRPr>
              </a:p>
            </p:txBody>
          </p:sp>
          <p:grpSp>
            <p:nvGrpSpPr>
              <p:cNvPr id="42" name="Group 41">
                <a:extLst>
                  <a:ext uri="{FF2B5EF4-FFF2-40B4-BE49-F238E27FC236}">
                    <a16:creationId xmlns:a16="http://schemas.microsoft.com/office/drawing/2014/main" id="{5A4F08CF-A6BF-2E26-A607-82E54F0623BF}"/>
                  </a:ext>
                </a:extLst>
              </p:cNvPr>
              <p:cNvGrpSpPr/>
              <p:nvPr/>
            </p:nvGrpSpPr>
            <p:grpSpPr>
              <a:xfrm>
                <a:off x="561408" y="4256966"/>
                <a:ext cx="358061" cy="358061"/>
                <a:chOff x="363686" y="2486126"/>
                <a:chExt cx="358061" cy="358061"/>
              </a:xfrm>
            </p:grpSpPr>
            <p:sp>
              <p:nvSpPr>
                <p:cNvPr id="32" name="Oval 31">
                  <a:extLst>
                    <a:ext uri="{FF2B5EF4-FFF2-40B4-BE49-F238E27FC236}">
                      <a16:creationId xmlns:a16="http://schemas.microsoft.com/office/drawing/2014/main" id="{5009218E-51EA-6B2E-498B-0C589AB736A4}"/>
                    </a:ext>
                  </a:extLst>
                </p:cNvPr>
                <p:cNvSpPr/>
                <p:nvPr/>
              </p:nvSpPr>
              <p:spPr>
                <a:xfrm>
                  <a:off x="363686" y="2486126"/>
                  <a:ext cx="358061" cy="3580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41" name="Picture Placeholder 73">
                  <a:extLst>
                    <a:ext uri="{FF2B5EF4-FFF2-40B4-BE49-F238E27FC236}">
                      <a16:creationId xmlns:a16="http://schemas.microsoft.com/office/drawing/2014/main" id="{A2A2E774-4336-2EA4-6918-F1265C55289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131" r="131"/>
                <a:stretch>
                  <a:fillRect/>
                </a:stretch>
              </p:blipFill>
              <p:spPr>
                <a:xfrm>
                  <a:off x="444883" y="2567323"/>
                  <a:ext cx="195667" cy="195667"/>
                </a:xfrm>
                <a:prstGeom prst="rect">
                  <a:avLst/>
                </a:prstGeom>
              </p:spPr>
            </p:pic>
          </p:grpSp>
        </p:grpSp>
      </p:grpSp>
      <p:pic>
        <p:nvPicPr>
          <p:cNvPr id="4" name="Picture 3" descr="A person sitting at a desk with a computer&#10;&#10;AI-generated content may be incorrect.">
            <a:extLst>
              <a:ext uri="{FF2B5EF4-FFF2-40B4-BE49-F238E27FC236}">
                <a16:creationId xmlns:a16="http://schemas.microsoft.com/office/drawing/2014/main" id="{51411110-940D-B434-564E-0F55E89F3A38}"/>
              </a:ext>
            </a:extLst>
          </p:cNvPr>
          <p:cNvPicPr>
            <a:picLocks noChangeAspect="1"/>
          </p:cNvPicPr>
          <p:nvPr/>
        </p:nvPicPr>
        <p:blipFill>
          <a:blip r:embed="rId5"/>
          <a:srcRect l="28273" r="9634" b="8176"/>
          <a:stretch>
            <a:fillRect/>
          </a:stretch>
        </p:blipFill>
        <p:spPr>
          <a:xfrm>
            <a:off x="3935413" y="1344"/>
            <a:ext cx="3836987" cy="3781450"/>
          </a:xfrm>
          <a:prstGeom prst="rect">
            <a:avLst/>
          </a:prstGeom>
        </p:spPr>
      </p:pic>
      <p:grpSp>
        <p:nvGrpSpPr>
          <p:cNvPr id="25" name="Group 24">
            <a:extLst>
              <a:ext uri="{FF2B5EF4-FFF2-40B4-BE49-F238E27FC236}">
                <a16:creationId xmlns:a16="http://schemas.microsoft.com/office/drawing/2014/main" id="{6BD5300B-EF65-0F74-F1B1-2B2E224F913B}"/>
              </a:ext>
            </a:extLst>
          </p:cNvPr>
          <p:cNvGrpSpPr/>
          <p:nvPr/>
        </p:nvGrpSpPr>
        <p:grpSpPr>
          <a:xfrm>
            <a:off x="419101" y="5694771"/>
            <a:ext cx="6934199" cy="1294809"/>
            <a:chOff x="419101" y="6142163"/>
            <a:chExt cx="6934199" cy="1294809"/>
          </a:xfrm>
        </p:grpSpPr>
        <p:sp>
          <p:nvSpPr>
            <p:cNvPr id="49" name="Rounded Rectangle 14">
              <a:extLst>
                <a:ext uri="{FF2B5EF4-FFF2-40B4-BE49-F238E27FC236}">
                  <a16:creationId xmlns:a16="http://schemas.microsoft.com/office/drawing/2014/main" id="{148B0557-FBE1-25D1-74CE-094B748E0353}"/>
                </a:ext>
              </a:extLst>
            </p:cNvPr>
            <p:cNvSpPr/>
            <p:nvPr/>
          </p:nvSpPr>
          <p:spPr>
            <a:xfrm>
              <a:off x="419101" y="6720814"/>
              <a:ext cx="6931592" cy="7161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Starting in 2026, employees turning age 50 or older earning more than $150,000* in FICA wages in the previous year must make any catch-up contributions permitted under a plan as after-tax Roth contributions. If a plan does not offer a Roth option, those participants may not make catch-up contributions to the plan. </a:t>
              </a:r>
            </a:p>
          </p:txBody>
        </p:sp>
        <p:grpSp>
          <p:nvGrpSpPr>
            <p:cNvPr id="22" name="Group 21">
              <a:extLst>
                <a:ext uri="{FF2B5EF4-FFF2-40B4-BE49-F238E27FC236}">
                  <a16:creationId xmlns:a16="http://schemas.microsoft.com/office/drawing/2014/main" id="{83038AC0-93E8-3233-8E03-CB1BCECD9081}"/>
                </a:ext>
              </a:extLst>
            </p:cNvPr>
            <p:cNvGrpSpPr/>
            <p:nvPr/>
          </p:nvGrpSpPr>
          <p:grpSpPr>
            <a:xfrm>
              <a:off x="421708" y="6142163"/>
              <a:ext cx="6931592" cy="561794"/>
              <a:chOff x="421708" y="6142163"/>
              <a:chExt cx="6931592" cy="561794"/>
            </a:xfrm>
          </p:grpSpPr>
          <p:sp>
            <p:nvSpPr>
              <p:cNvPr id="11" name="TextBox 10">
                <a:extLst>
                  <a:ext uri="{FF2B5EF4-FFF2-40B4-BE49-F238E27FC236}">
                    <a16:creationId xmlns:a16="http://schemas.microsoft.com/office/drawing/2014/main" id="{149E4B05-FE70-B09C-B5B1-A5A36704C122}"/>
                  </a:ext>
                </a:extLst>
              </p:cNvPr>
              <p:cNvSpPr txBox="1"/>
              <p:nvPr/>
            </p:nvSpPr>
            <p:spPr>
              <a:xfrm>
                <a:off x="421708" y="6142163"/>
                <a:ext cx="6931592" cy="561794"/>
              </a:xfrm>
              <a:prstGeom prst="rect">
                <a:avLst/>
              </a:prstGeom>
              <a:solidFill>
                <a:schemeClr val="accent6"/>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is Roth Catch-up?</a:t>
                </a:r>
              </a:p>
            </p:txBody>
          </p:sp>
          <p:grpSp>
            <p:nvGrpSpPr>
              <p:cNvPr id="21" name="Group 20">
                <a:extLst>
                  <a:ext uri="{FF2B5EF4-FFF2-40B4-BE49-F238E27FC236}">
                    <a16:creationId xmlns:a16="http://schemas.microsoft.com/office/drawing/2014/main" id="{6852492E-6EC5-4460-7ACF-54D6947D86A9}"/>
                  </a:ext>
                </a:extLst>
              </p:cNvPr>
              <p:cNvGrpSpPr/>
              <p:nvPr/>
            </p:nvGrpSpPr>
            <p:grpSpPr>
              <a:xfrm>
                <a:off x="564016" y="6233529"/>
                <a:ext cx="358061" cy="358061"/>
                <a:chOff x="564016" y="6233529"/>
                <a:chExt cx="358061" cy="358061"/>
              </a:xfrm>
            </p:grpSpPr>
            <p:sp>
              <p:nvSpPr>
                <p:cNvPr id="13" name="Oval 12">
                  <a:extLst>
                    <a:ext uri="{FF2B5EF4-FFF2-40B4-BE49-F238E27FC236}">
                      <a16:creationId xmlns:a16="http://schemas.microsoft.com/office/drawing/2014/main" id="{5C8A54F7-4A3E-78A6-28EA-232C22ABC804}"/>
                    </a:ext>
                  </a:extLst>
                </p:cNvPr>
                <p:cNvSpPr/>
                <p:nvPr/>
              </p:nvSpPr>
              <p:spPr>
                <a:xfrm>
                  <a:off x="564016" y="6233529"/>
                  <a:ext cx="358061" cy="358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73" name="Picture Placeholder 75">
                  <a:extLst>
                    <a:ext uri="{FF2B5EF4-FFF2-40B4-BE49-F238E27FC236}">
                      <a16:creationId xmlns:a16="http://schemas.microsoft.com/office/drawing/2014/main" id="{210DCE91-F169-DF9F-D17B-413C5E090990}"/>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rcRect l="131" r="131"/>
                <a:stretch>
                  <a:fillRect/>
                </a:stretch>
              </p:blipFill>
              <p:spPr>
                <a:xfrm>
                  <a:off x="624311" y="6296939"/>
                  <a:ext cx="232254" cy="232254"/>
                </a:xfrm>
                <a:prstGeom prst="rect">
                  <a:avLst/>
                </a:prstGeom>
              </p:spPr>
            </p:pic>
          </p:grpSp>
        </p:grpSp>
      </p:grpSp>
      <p:grpSp>
        <p:nvGrpSpPr>
          <p:cNvPr id="27" name="Group 26">
            <a:extLst>
              <a:ext uri="{FF2B5EF4-FFF2-40B4-BE49-F238E27FC236}">
                <a16:creationId xmlns:a16="http://schemas.microsoft.com/office/drawing/2014/main" id="{59FB490C-0E83-766C-9FEA-2A5100C10127}"/>
              </a:ext>
            </a:extLst>
          </p:cNvPr>
          <p:cNvGrpSpPr/>
          <p:nvPr/>
        </p:nvGrpSpPr>
        <p:grpSpPr>
          <a:xfrm>
            <a:off x="419101" y="7336102"/>
            <a:ext cx="6934200" cy="1964361"/>
            <a:chOff x="419101" y="7637491"/>
            <a:chExt cx="6934200" cy="1964361"/>
          </a:xfrm>
        </p:grpSpPr>
        <p:sp>
          <p:nvSpPr>
            <p:cNvPr id="57" name="Rounded Rectangle 14">
              <a:extLst>
                <a:ext uri="{FF2B5EF4-FFF2-40B4-BE49-F238E27FC236}">
                  <a16:creationId xmlns:a16="http://schemas.microsoft.com/office/drawing/2014/main" id="{57C23127-915A-0EB5-978C-E3DFCC056A47}"/>
                </a:ext>
              </a:extLst>
            </p:cNvPr>
            <p:cNvSpPr/>
            <p:nvPr/>
          </p:nvSpPr>
          <p:spPr>
            <a:xfrm>
              <a:off x="419101" y="8199096"/>
              <a:ext cx="6934200" cy="140275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If your 2025 FICA wages over $150,000* with your current employer, you </a:t>
              </a:r>
              <a:r>
                <a:rPr lang="en-US" sz="1100" i="1" kern="100" dirty="0">
                  <a:solidFill>
                    <a:schemeClr val="tx1"/>
                  </a:solidFill>
                  <a:ea typeface="Aptos" panose="020B0004020202020204" pitchFamily="34" charset="0"/>
                  <a:cs typeface="Times New Roman" panose="02020603050405020304" pitchFamily="18" charset="0"/>
                </a:rPr>
                <a:t>must</a:t>
              </a:r>
              <a:r>
                <a:rPr lang="en-US" sz="1100" kern="100" dirty="0">
                  <a:solidFill>
                    <a:schemeClr val="tx1"/>
                  </a:solidFill>
                  <a:ea typeface="Aptos" panose="020B0004020202020204" pitchFamily="34" charset="0"/>
                  <a:cs typeface="Times New Roman" panose="02020603050405020304" pitchFamily="18" charset="0"/>
                </a:rPr>
                <a:t> make your catch-up contributions on a Roth basis. If you are subject to the requirement and currently only have pre-tax contributions election, you must make an affirmative Roth contribution election to make catch-up contributions.</a:t>
              </a:r>
            </a:p>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If your 2025 FICA wages $150,000* or </a:t>
              </a:r>
              <a:r>
                <a:rPr lang="en-US" sz="1100" i="1" kern="100" dirty="0">
                  <a:solidFill>
                    <a:schemeClr val="tx1"/>
                  </a:solidFill>
                  <a:ea typeface="Aptos" panose="020B0004020202020204" pitchFamily="34" charset="0"/>
                  <a:cs typeface="Times New Roman" panose="02020603050405020304" pitchFamily="18" charset="0"/>
                </a:rPr>
                <a:t>less</a:t>
              </a:r>
              <a:r>
                <a:rPr lang="en-US" sz="1100" kern="100" dirty="0">
                  <a:solidFill>
                    <a:schemeClr val="tx1"/>
                  </a:solidFill>
                  <a:ea typeface="Aptos" panose="020B0004020202020204" pitchFamily="34" charset="0"/>
                  <a:cs typeface="Times New Roman" panose="02020603050405020304" pitchFamily="18" charset="0"/>
                </a:rPr>
                <a:t> with your current employer, you </a:t>
              </a:r>
              <a:r>
                <a:rPr lang="en-US" sz="1100" i="1" kern="100" dirty="0">
                  <a:solidFill>
                    <a:schemeClr val="tx1"/>
                  </a:solidFill>
                  <a:ea typeface="Aptos" panose="020B0004020202020204" pitchFamily="34" charset="0"/>
                  <a:cs typeface="Times New Roman" panose="02020603050405020304" pitchFamily="18" charset="0"/>
                </a:rPr>
                <a:t>can</a:t>
              </a:r>
              <a:r>
                <a:rPr lang="en-US" sz="1100" b="1" i="1" kern="100" dirty="0">
                  <a:solidFill>
                    <a:schemeClr val="tx1"/>
                  </a:solidFill>
                  <a:ea typeface="Aptos" panose="020B0004020202020204" pitchFamily="34" charset="0"/>
                  <a:cs typeface="Times New Roman" panose="02020603050405020304" pitchFamily="18" charset="0"/>
                </a:rPr>
                <a:t> </a:t>
              </a:r>
              <a:r>
                <a:rPr lang="en-US" sz="1100" kern="100" dirty="0">
                  <a:solidFill>
                    <a:schemeClr val="tx1"/>
                  </a:solidFill>
                  <a:ea typeface="Aptos" panose="020B0004020202020204" pitchFamily="34" charset="0"/>
                  <a:cs typeface="Times New Roman" panose="02020603050405020304" pitchFamily="18" charset="0"/>
                </a:rPr>
                <a:t>make your catch-up contributions as either pre-tax or Roth.  </a:t>
              </a:r>
            </a:p>
          </p:txBody>
        </p:sp>
        <p:grpSp>
          <p:nvGrpSpPr>
            <p:cNvPr id="24" name="Group 23">
              <a:extLst>
                <a:ext uri="{FF2B5EF4-FFF2-40B4-BE49-F238E27FC236}">
                  <a16:creationId xmlns:a16="http://schemas.microsoft.com/office/drawing/2014/main" id="{FAD40BDF-3282-CC00-B2C3-374D83E4D212}"/>
                </a:ext>
              </a:extLst>
            </p:cNvPr>
            <p:cNvGrpSpPr/>
            <p:nvPr/>
          </p:nvGrpSpPr>
          <p:grpSpPr>
            <a:xfrm>
              <a:off x="421708" y="7637491"/>
              <a:ext cx="6931592" cy="561794"/>
              <a:chOff x="421708" y="7637491"/>
              <a:chExt cx="6931592" cy="561794"/>
            </a:xfrm>
          </p:grpSpPr>
          <p:sp>
            <p:nvSpPr>
              <p:cNvPr id="16" name="TextBox 15">
                <a:extLst>
                  <a:ext uri="{FF2B5EF4-FFF2-40B4-BE49-F238E27FC236}">
                    <a16:creationId xmlns:a16="http://schemas.microsoft.com/office/drawing/2014/main" id="{C53F5660-CDE1-673F-5D34-5ECA6B0169AC}"/>
                  </a:ext>
                </a:extLst>
              </p:cNvPr>
              <p:cNvSpPr txBox="1"/>
              <p:nvPr/>
            </p:nvSpPr>
            <p:spPr>
              <a:xfrm>
                <a:off x="421708" y="7637491"/>
                <a:ext cx="6931592" cy="561794"/>
              </a:xfrm>
              <a:prstGeom prst="rect">
                <a:avLst/>
              </a:prstGeom>
              <a:solidFill>
                <a:srgbClr val="5B2C8F"/>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does this mean for me?</a:t>
                </a:r>
              </a:p>
            </p:txBody>
          </p:sp>
          <p:grpSp>
            <p:nvGrpSpPr>
              <p:cNvPr id="23" name="Group 22">
                <a:extLst>
                  <a:ext uri="{FF2B5EF4-FFF2-40B4-BE49-F238E27FC236}">
                    <a16:creationId xmlns:a16="http://schemas.microsoft.com/office/drawing/2014/main" id="{F0969D23-1EC8-07DF-027B-8D79194DA749}"/>
                  </a:ext>
                </a:extLst>
              </p:cNvPr>
              <p:cNvGrpSpPr/>
              <p:nvPr/>
            </p:nvGrpSpPr>
            <p:grpSpPr>
              <a:xfrm>
                <a:off x="564016" y="7752421"/>
                <a:ext cx="358061" cy="358061"/>
                <a:chOff x="564016" y="7741920"/>
                <a:chExt cx="358061" cy="358061"/>
              </a:xfrm>
            </p:grpSpPr>
            <p:sp>
              <p:nvSpPr>
                <p:cNvPr id="19" name="Oval 18">
                  <a:extLst>
                    <a:ext uri="{FF2B5EF4-FFF2-40B4-BE49-F238E27FC236}">
                      <a16:creationId xmlns:a16="http://schemas.microsoft.com/office/drawing/2014/main" id="{3E6ED1FB-4E76-4D2D-051E-2E83FE63919F}"/>
                    </a:ext>
                  </a:extLst>
                </p:cNvPr>
                <p:cNvSpPr/>
                <p:nvPr/>
              </p:nvSpPr>
              <p:spPr>
                <a:xfrm>
                  <a:off x="564016" y="7741920"/>
                  <a:ext cx="358061" cy="358061"/>
                </a:xfrm>
                <a:prstGeom prst="ellipse">
                  <a:avLst/>
                </a:prstGeom>
                <a:solidFill>
                  <a:srgbClr val="974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75" name="Picture Placeholder 81">
                  <a:extLst>
                    <a:ext uri="{FF2B5EF4-FFF2-40B4-BE49-F238E27FC236}">
                      <a16:creationId xmlns:a16="http://schemas.microsoft.com/office/drawing/2014/main" id="{6E843FAA-AEF9-87E9-1990-7F7180FB501F}"/>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rcRect l="131" r="131"/>
                <a:stretch>
                  <a:fillRect/>
                </a:stretch>
              </p:blipFill>
              <p:spPr>
                <a:xfrm>
                  <a:off x="630160" y="7810672"/>
                  <a:ext cx="220555" cy="220555"/>
                </a:xfrm>
                <a:prstGeom prst="rect">
                  <a:avLst/>
                </a:prstGeom>
              </p:spPr>
            </p:pic>
          </p:grpSp>
        </p:grpSp>
      </p:grpSp>
    </p:spTree>
    <p:extLst>
      <p:ext uri="{BB962C8B-B14F-4D97-AF65-F5344CB8AC3E}">
        <p14:creationId xmlns:p14="http://schemas.microsoft.com/office/powerpoint/2010/main" val="3115120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1242A-1FA7-432D-89E6-394F89A04374}"/>
            </a:ext>
          </a:extLst>
        </p:cNvPr>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9D7E0231-8959-1118-BDA0-661FB4F3A711}"/>
              </a:ext>
            </a:extLst>
          </p:cNvPr>
          <p:cNvCxnSpPr>
            <a:cxnSpLocks/>
          </p:cNvCxnSpPr>
          <p:nvPr/>
        </p:nvCxnSpPr>
        <p:spPr>
          <a:xfrm>
            <a:off x="420554" y="7778820"/>
            <a:ext cx="69312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3CE1DA7-64C7-2526-CB5E-D64A3F899EF9}"/>
              </a:ext>
            </a:extLst>
          </p:cNvPr>
          <p:cNvSpPr txBox="1"/>
          <p:nvPr/>
        </p:nvSpPr>
        <p:spPr>
          <a:xfrm>
            <a:off x="348796" y="7850041"/>
            <a:ext cx="7003050" cy="2185214"/>
          </a:xfrm>
          <a:prstGeom prst="rect">
            <a:avLst/>
          </a:prstGeom>
          <a:noFill/>
        </p:spPr>
        <p:txBody>
          <a:bodyPr wrap="square">
            <a:spAutoFit/>
          </a:bodyPr>
          <a:lstStyle/>
          <a:p>
            <a:r>
              <a:rPr lang="en-US" sz="800" dirty="0"/>
              <a:t>*Indexed annually</a:t>
            </a:r>
          </a:p>
          <a:p>
            <a:r>
              <a:rPr lang="en-US" sz="800" baseline="30000" dirty="0">
                <a:effectLst/>
                <a:ea typeface="Fidelity Sans" panose="020B0503030202020204" pitchFamily="34" charset="0"/>
                <a:cs typeface="Fidelity Sans" panose="020B0503030202020204" pitchFamily="34" charset="0"/>
              </a:rPr>
              <a:t>1</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For</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this</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purpose,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wages</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are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those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as</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defined</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in</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Section</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3121(a)</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of</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the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Internal</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Revenue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Code,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which</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are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wages subject to FICA (Form W-2 Box 3 wages for Social Security taxation purposes).</a:t>
            </a:r>
          </a:p>
          <a:p>
            <a:r>
              <a:rPr lang="en-US" sz="800" baseline="30000" dirty="0"/>
              <a:t>‡</a:t>
            </a:r>
            <a:r>
              <a:rPr lang="en-US" sz="800" dirty="0"/>
              <a:t> A distribution from a Roth 401(k), Roth 403 (b) and Roth 457 (b) is federally tax free and penalty free, provided the five-year aging requirement has been satisfied and one of the following conditions is met: age 59½, disability, or death.</a:t>
            </a:r>
          </a:p>
          <a:p>
            <a:endParaRPr lang="en-US" sz="800" dirty="0"/>
          </a:p>
          <a:p>
            <a:endParaRPr lang="en-US" sz="800" dirty="0"/>
          </a:p>
          <a:p>
            <a:r>
              <a:rPr lang="en-US" sz="800" dirty="0"/>
              <a:t>Fidelity does not provide legal or tax advice. The information herein is general and educational in nature and should not be considered legal or tax advice. Tax laws and regulations are complex and subject to change, which can materially impact investment results. Fidelity cannot guarantee that the information herein is accurate, complete, or timely. Fidelity makes no warranties with regard to such information or results obtained by its use, and disclaims any liability arising out of your use of, or any tax position taken in reliance on, such information. Consult an attorney or tax professional regarding your specific situation. </a:t>
            </a:r>
          </a:p>
          <a:p>
            <a:endParaRPr lang="en-US" sz="800" dirty="0"/>
          </a:p>
          <a:p>
            <a:r>
              <a:rPr lang="en-US" sz="800" dirty="0"/>
              <a:t>Fidelity Investments Institutional Operations Company LLC., 245 Summer Street, Boston, MA 02210</a:t>
            </a:r>
          </a:p>
          <a:p>
            <a:endParaRPr lang="en-US" sz="800" dirty="0"/>
          </a:p>
          <a:p>
            <a:r>
              <a:rPr lang="en-US" sz="800" dirty="0"/>
              <a:t>© 2025 FMR LLC. All rights reserved. </a:t>
            </a:r>
          </a:p>
          <a:p>
            <a:r>
              <a:rPr lang="en-US" sz="800" dirty="0"/>
              <a:t>1215802.7.0</a:t>
            </a:r>
          </a:p>
        </p:txBody>
      </p:sp>
      <p:grpSp>
        <p:nvGrpSpPr>
          <p:cNvPr id="56" name="Group 55">
            <a:extLst>
              <a:ext uri="{FF2B5EF4-FFF2-40B4-BE49-F238E27FC236}">
                <a16:creationId xmlns:a16="http://schemas.microsoft.com/office/drawing/2014/main" id="{B9A6791F-9ABD-DABA-12C2-A616F32D48E2}"/>
              </a:ext>
            </a:extLst>
          </p:cNvPr>
          <p:cNvGrpSpPr/>
          <p:nvPr/>
        </p:nvGrpSpPr>
        <p:grpSpPr>
          <a:xfrm>
            <a:off x="435429" y="416586"/>
            <a:ext cx="6931593" cy="1290130"/>
            <a:chOff x="419100" y="416586"/>
            <a:chExt cx="6931593" cy="1290130"/>
          </a:xfrm>
        </p:grpSpPr>
        <p:sp>
          <p:nvSpPr>
            <p:cNvPr id="35" name="Rounded Rectangle 14">
              <a:extLst>
                <a:ext uri="{FF2B5EF4-FFF2-40B4-BE49-F238E27FC236}">
                  <a16:creationId xmlns:a16="http://schemas.microsoft.com/office/drawing/2014/main" id="{5ADC7E85-F031-D97B-2DC1-181CF1751E63}"/>
                </a:ext>
              </a:extLst>
            </p:cNvPr>
            <p:cNvSpPr/>
            <p:nvPr/>
          </p:nvSpPr>
          <p:spPr>
            <a:xfrm>
              <a:off x="419101" y="990558"/>
              <a:ext cx="6931592" cy="7161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FICA wages refer to the portion of your earnings that are subject to the Federal Insurance Contributions Act (FICA) taxes, which fund Social Security programs. These wages are those as defined in Section 3121(a) of the Internal Revenue Code, which are wages subject to FICA.</a:t>
              </a:r>
            </a:p>
          </p:txBody>
        </p:sp>
        <p:sp>
          <p:nvSpPr>
            <p:cNvPr id="37" name="TextBox 36">
              <a:extLst>
                <a:ext uri="{FF2B5EF4-FFF2-40B4-BE49-F238E27FC236}">
                  <a16:creationId xmlns:a16="http://schemas.microsoft.com/office/drawing/2014/main" id="{66FB887B-B35A-40D0-3A95-41CD0839E6AF}"/>
                </a:ext>
              </a:extLst>
            </p:cNvPr>
            <p:cNvSpPr txBox="1"/>
            <p:nvPr/>
          </p:nvSpPr>
          <p:spPr>
            <a:xfrm>
              <a:off x="419100" y="416586"/>
              <a:ext cx="6931592" cy="561794"/>
            </a:xfrm>
            <a:prstGeom prst="rect">
              <a:avLst/>
            </a:prstGeom>
            <a:solidFill>
              <a:schemeClr val="accent6"/>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are FICA wages?</a:t>
              </a:r>
            </a:p>
          </p:txBody>
        </p:sp>
        <p:grpSp>
          <p:nvGrpSpPr>
            <p:cNvPr id="46" name="Group 45">
              <a:extLst>
                <a:ext uri="{FF2B5EF4-FFF2-40B4-BE49-F238E27FC236}">
                  <a16:creationId xmlns:a16="http://schemas.microsoft.com/office/drawing/2014/main" id="{3B0C3B54-5D92-26A4-C15A-981F97084609}"/>
                </a:ext>
              </a:extLst>
            </p:cNvPr>
            <p:cNvGrpSpPr/>
            <p:nvPr/>
          </p:nvGrpSpPr>
          <p:grpSpPr>
            <a:xfrm>
              <a:off x="561408" y="507952"/>
              <a:ext cx="358061" cy="358061"/>
              <a:chOff x="561408" y="507952"/>
              <a:chExt cx="358061" cy="358061"/>
            </a:xfrm>
          </p:grpSpPr>
          <p:sp>
            <p:nvSpPr>
              <p:cNvPr id="39" name="Oval 38">
                <a:extLst>
                  <a:ext uri="{FF2B5EF4-FFF2-40B4-BE49-F238E27FC236}">
                    <a16:creationId xmlns:a16="http://schemas.microsoft.com/office/drawing/2014/main" id="{540D2EDA-5132-9B39-FCFC-5DB78D56F7C4}"/>
                  </a:ext>
                </a:extLst>
              </p:cNvPr>
              <p:cNvSpPr/>
              <p:nvPr/>
            </p:nvSpPr>
            <p:spPr>
              <a:xfrm>
                <a:off x="561408" y="507952"/>
                <a:ext cx="358061" cy="358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9" name="Picture Placeholder 73">
                <a:extLst>
                  <a:ext uri="{FF2B5EF4-FFF2-40B4-BE49-F238E27FC236}">
                    <a16:creationId xmlns:a16="http://schemas.microsoft.com/office/drawing/2014/main" id="{4F6C7A51-21AB-61C1-4EB2-04C04FD2AC9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131" r="131"/>
              <a:stretch>
                <a:fillRect/>
              </a:stretch>
            </p:blipFill>
            <p:spPr>
              <a:xfrm>
                <a:off x="634368" y="580912"/>
                <a:ext cx="212141" cy="212141"/>
              </a:xfrm>
              <a:prstGeom prst="rect">
                <a:avLst/>
              </a:prstGeom>
            </p:spPr>
          </p:pic>
        </p:grpSp>
      </p:grpSp>
      <p:grpSp>
        <p:nvGrpSpPr>
          <p:cNvPr id="55" name="Group 54">
            <a:extLst>
              <a:ext uri="{FF2B5EF4-FFF2-40B4-BE49-F238E27FC236}">
                <a16:creationId xmlns:a16="http://schemas.microsoft.com/office/drawing/2014/main" id="{0BDE5F87-777A-46F8-9470-7BFD9DA2098A}"/>
              </a:ext>
            </a:extLst>
          </p:cNvPr>
          <p:cNvGrpSpPr/>
          <p:nvPr/>
        </p:nvGrpSpPr>
        <p:grpSpPr>
          <a:xfrm>
            <a:off x="435429" y="1994909"/>
            <a:ext cx="6931592" cy="1087588"/>
            <a:chOff x="419100" y="2301671"/>
            <a:chExt cx="6931592" cy="1087588"/>
          </a:xfrm>
        </p:grpSpPr>
        <p:sp>
          <p:nvSpPr>
            <p:cNvPr id="44" name="TextBox 43">
              <a:extLst>
                <a:ext uri="{FF2B5EF4-FFF2-40B4-BE49-F238E27FC236}">
                  <a16:creationId xmlns:a16="http://schemas.microsoft.com/office/drawing/2014/main" id="{6159E976-50A7-1814-571F-882D20D42B84}"/>
                </a:ext>
              </a:extLst>
            </p:cNvPr>
            <p:cNvSpPr txBox="1"/>
            <p:nvPr/>
          </p:nvSpPr>
          <p:spPr>
            <a:xfrm>
              <a:off x="419100" y="2301671"/>
              <a:ext cx="6931592" cy="561794"/>
            </a:xfrm>
            <a:prstGeom prst="rect">
              <a:avLst/>
            </a:prstGeom>
            <a:solidFill>
              <a:schemeClr val="accent2"/>
            </a:solidFill>
          </p:spPr>
          <p:txBody>
            <a:bodyPr wrap="square" lIns="640080" anchor="ctr" anchorCtr="0">
              <a:noAutofit/>
            </a:bodyPr>
            <a:lstStyle/>
            <a:p>
              <a:pPr algn="just">
                <a:lnSpc>
                  <a:spcPct val="115000"/>
                </a:lnSpc>
                <a:spcAft>
                  <a:spcPts val="300"/>
                </a:spcAft>
              </a:pPr>
              <a:r>
                <a:rPr lang="en-US" kern="100" dirty="0">
                  <a:solidFill>
                    <a:schemeClr val="bg1"/>
                  </a:solidFill>
                  <a:latin typeface="+mj-lt"/>
                  <a:ea typeface="Aptos" panose="020B0004020202020204" pitchFamily="34" charset="0"/>
                  <a:cs typeface="Times New Roman" panose="02020603050405020304" pitchFamily="18" charset="0"/>
                </a:rPr>
                <a:t>Where can I find my FICA wages?</a:t>
              </a:r>
            </a:p>
          </p:txBody>
        </p:sp>
        <p:sp>
          <p:nvSpPr>
            <p:cNvPr id="48" name="Rounded Rectangle 14">
              <a:extLst>
                <a:ext uri="{FF2B5EF4-FFF2-40B4-BE49-F238E27FC236}">
                  <a16:creationId xmlns:a16="http://schemas.microsoft.com/office/drawing/2014/main" id="{1E22562D-0E46-1224-38DE-484B8AB608BB}"/>
                </a:ext>
              </a:extLst>
            </p:cNvPr>
            <p:cNvSpPr/>
            <p:nvPr/>
          </p:nvSpPr>
          <p:spPr>
            <a:xfrm>
              <a:off x="419100" y="2867770"/>
              <a:ext cx="6851740" cy="52148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You’ll need review your 2025 W-2 to </a:t>
              </a:r>
              <a:r>
                <a:rPr lang="en-US" sz="1100" kern="100">
                  <a:solidFill>
                    <a:schemeClr val="tx1"/>
                  </a:solidFill>
                  <a:ea typeface="Aptos" panose="020B0004020202020204" pitchFamily="34" charset="0"/>
                  <a:cs typeface="Times New Roman" panose="02020603050405020304" pitchFamily="18" charset="0"/>
                </a:rPr>
                <a:t>check your </a:t>
              </a:r>
              <a:r>
                <a:rPr lang="en-US" sz="1100" kern="100" dirty="0">
                  <a:solidFill>
                    <a:schemeClr val="tx1"/>
                  </a:solidFill>
                  <a:ea typeface="Aptos" panose="020B0004020202020204" pitchFamily="34" charset="0"/>
                  <a:cs typeface="Times New Roman" panose="02020603050405020304" pitchFamily="18" charset="0"/>
                </a:rPr>
                <a:t>FICA</a:t>
              </a:r>
              <a:r>
                <a:rPr lang="en-US" sz="1100" baseline="30000" dirty="0">
                  <a:solidFill>
                    <a:schemeClr val="tx1"/>
                  </a:solidFill>
                  <a:effectLst/>
                  <a:ea typeface="Fidelity Sans" panose="020B0503030202020204" pitchFamily="34" charset="0"/>
                </a:rPr>
                <a:t>1</a:t>
              </a:r>
              <a:r>
                <a:rPr lang="en-US" sz="1100" kern="100" dirty="0">
                  <a:solidFill>
                    <a:srgbClr val="FC27E5"/>
                  </a:solidFill>
                  <a:ea typeface="Aptos" panose="020B0004020202020204" pitchFamily="34" charset="0"/>
                  <a:cs typeface="Times New Roman" panose="02020603050405020304" pitchFamily="18" charset="0"/>
                </a:rPr>
                <a:t> </a:t>
              </a:r>
              <a:r>
                <a:rPr lang="en-US" sz="1100" kern="100" dirty="0">
                  <a:solidFill>
                    <a:schemeClr val="tx1"/>
                  </a:solidFill>
                  <a:ea typeface="Aptos" panose="020B0004020202020204" pitchFamily="34" charset="0"/>
                  <a:cs typeface="Times New Roman" panose="02020603050405020304" pitchFamily="18" charset="0"/>
                </a:rPr>
                <a:t>wages to see if you crossed the $150,000* threshold.</a:t>
              </a:r>
            </a:p>
          </p:txBody>
        </p:sp>
        <p:grpSp>
          <p:nvGrpSpPr>
            <p:cNvPr id="50" name="Group 49">
              <a:extLst>
                <a:ext uri="{FF2B5EF4-FFF2-40B4-BE49-F238E27FC236}">
                  <a16:creationId xmlns:a16="http://schemas.microsoft.com/office/drawing/2014/main" id="{7281BC21-95DB-1E7A-1CB3-0C35F7C20748}"/>
                </a:ext>
              </a:extLst>
            </p:cNvPr>
            <p:cNvGrpSpPr/>
            <p:nvPr/>
          </p:nvGrpSpPr>
          <p:grpSpPr>
            <a:xfrm>
              <a:off x="561408" y="2399275"/>
              <a:ext cx="358061" cy="358061"/>
              <a:chOff x="339248" y="3567497"/>
              <a:chExt cx="358061" cy="358061"/>
            </a:xfrm>
          </p:grpSpPr>
          <p:sp>
            <p:nvSpPr>
              <p:cNvPr id="14" name="Oval 13">
                <a:extLst>
                  <a:ext uri="{FF2B5EF4-FFF2-40B4-BE49-F238E27FC236}">
                    <a16:creationId xmlns:a16="http://schemas.microsoft.com/office/drawing/2014/main" id="{B77981CC-848A-FFDD-8C32-ACD62D2387FE}"/>
                  </a:ext>
                </a:extLst>
              </p:cNvPr>
              <p:cNvSpPr/>
              <p:nvPr/>
            </p:nvSpPr>
            <p:spPr>
              <a:xfrm>
                <a:off x="339248" y="3567497"/>
                <a:ext cx="358061" cy="3580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5" name="Group 14">
                <a:extLst>
                  <a:ext uri="{FF2B5EF4-FFF2-40B4-BE49-F238E27FC236}">
                    <a16:creationId xmlns:a16="http://schemas.microsoft.com/office/drawing/2014/main" id="{6DA8059B-B52D-92D2-1288-C93CE6A3DCB8}"/>
                  </a:ext>
                </a:extLst>
              </p:cNvPr>
              <p:cNvGrpSpPr/>
              <p:nvPr/>
            </p:nvGrpSpPr>
            <p:grpSpPr>
              <a:xfrm>
                <a:off x="423220" y="3651820"/>
                <a:ext cx="190117" cy="153414"/>
                <a:chOff x="-813409" y="7611353"/>
                <a:chExt cx="574256" cy="463394"/>
              </a:xfrm>
            </p:grpSpPr>
            <p:sp>
              <p:nvSpPr>
                <p:cNvPr id="16" name="Freeform 15">
                  <a:extLst>
                    <a:ext uri="{FF2B5EF4-FFF2-40B4-BE49-F238E27FC236}">
                      <a16:creationId xmlns:a16="http://schemas.microsoft.com/office/drawing/2014/main" id="{4003F4CC-649D-70E5-F49B-2EF9867CFE82}"/>
                    </a:ext>
                  </a:extLst>
                </p:cNvPr>
                <p:cNvSpPr/>
                <p:nvPr/>
              </p:nvSpPr>
              <p:spPr>
                <a:xfrm>
                  <a:off x="-641940" y="7611353"/>
                  <a:ext cx="402787" cy="400545"/>
                </a:xfrm>
                <a:custGeom>
                  <a:avLst/>
                  <a:gdLst>
                    <a:gd name="connsiteX0" fmla="*/ 402788 w 402787"/>
                    <a:gd name="connsiteY0" fmla="*/ 200263 h 400545"/>
                    <a:gd name="connsiteX1" fmla="*/ 201394 w 402787"/>
                    <a:gd name="connsiteY1" fmla="*/ 400546 h 400545"/>
                    <a:gd name="connsiteX2" fmla="*/ 69081 w 402787"/>
                    <a:gd name="connsiteY2" fmla="*/ 351280 h 400545"/>
                    <a:gd name="connsiteX3" fmla="*/ 0 w 402787"/>
                    <a:gd name="connsiteY3" fmla="*/ 200283 h 400545"/>
                    <a:gd name="connsiteX4" fmla="*/ 201394 w 402787"/>
                    <a:gd name="connsiteY4" fmla="*/ 0 h 400545"/>
                    <a:gd name="connsiteX5" fmla="*/ 402788 w 402787"/>
                    <a:gd name="connsiteY5" fmla="*/ 200283 h 400545"/>
                    <a:gd name="connsiteX6" fmla="*/ 402788 w 402787"/>
                    <a:gd name="connsiteY6" fmla="*/ 200283 h 400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787" h="400545">
                      <a:moveTo>
                        <a:pt x="402788" y="200263"/>
                      </a:moveTo>
                      <a:cubicBezTo>
                        <a:pt x="402788" y="310865"/>
                        <a:pt x="312630" y="400546"/>
                        <a:pt x="201394" y="400546"/>
                      </a:cubicBezTo>
                      <a:cubicBezTo>
                        <a:pt x="150748" y="400546"/>
                        <a:pt x="104479" y="381958"/>
                        <a:pt x="69081" y="351280"/>
                      </a:cubicBezTo>
                      <a:cubicBezTo>
                        <a:pt x="26745" y="314566"/>
                        <a:pt x="0" y="260533"/>
                        <a:pt x="0" y="200283"/>
                      </a:cubicBezTo>
                      <a:cubicBezTo>
                        <a:pt x="0" y="89681"/>
                        <a:pt x="90158" y="0"/>
                        <a:pt x="201394" y="0"/>
                      </a:cubicBezTo>
                      <a:cubicBezTo>
                        <a:pt x="312630" y="0"/>
                        <a:pt x="402788" y="89661"/>
                        <a:pt x="402788" y="200283"/>
                      </a:cubicBezTo>
                      <a:lnTo>
                        <a:pt x="402788" y="200283"/>
                      </a:lnTo>
                      <a:close/>
                    </a:path>
                  </a:pathLst>
                </a:custGeom>
                <a:noFill/>
                <a:ln w="6350" cap="rnd">
                  <a:solidFill>
                    <a:schemeClr val="bg1"/>
                  </a:solidFill>
                  <a:prstDash val="solid"/>
                  <a:round/>
                </a:ln>
              </p:spPr>
              <p:txBody>
                <a:bodyPr rtlCol="0" anchor="ctr"/>
                <a:lstStyle/>
                <a:p>
                  <a:endParaRPr lang="en-US"/>
                </a:p>
              </p:txBody>
            </p:sp>
            <p:sp>
              <p:nvSpPr>
                <p:cNvPr id="18" name="Freeform 17">
                  <a:extLst>
                    <a:ext uri="{FF2B5EF4-FFF2-40B4-BE49-F238E27FC236}">
                      <a16:creationId xmlns:a16="http://schemas.microsoft.com/office/drawing/2014/main" id="{6366FF37-E517-A758-F650-0650C5BEE5DF}"/>
                    </a:ext>
                  </a:extLst>
                </p:cNvPr>
                <p:cNvSpPr/>
                <p:nvPr/>
              </p:nvSpPr>
              <p:spPr>
                <a:xfrm>
                  <a:off x="-600754" y="7652975"/>
                  <a:ext cx="319406" cy="317604"/>
                </a:xfrm>
                <a:custGeom>
                  <a:avLst/>
                  <a:gdLst>
                    <a:gd name="connsiteX0" fmla="*/ 319386 w 319406"/>
                    <a:gd name="connsiteY0" fmla="*/ 158802 h 317604"/>
                    <a:gd name="connsiteX1" fmla="*/ 159683 w 319406"/>
                    <a:gd name="connsiteY1" fmla="*/ 317604 h 317604"/>
                    <a:gd name="connsiteX2" fmla="*/ 54781 w 319406"/>
                    <a:gd name="connsiteY2" fmla="*/ 278537 h 317604"/>
                    <a:gd name="connsiteX3" fmla="*/ 0 w 319406"/>
                    <a:gd name="connsiteY3" fmla="*/ 158802 h 317604"/>
                    <a:gd name="connsiteX4" fmla="*/ 159703 w 319406"/>
                    <a:gd name="connsiteY4" fmla="*/ 0 h 317604"/>
                    <a:gd name="connsiteX5" fmla="*/ 319406 w 319406"/>
                    <a:gd name="connsiteY5" fmla="*/ 158802 h 317604"/>
                    <a:gd name="connsiteX6" fmla="*/ 319406 w 319406"/>
                    <a:gd name="connsiteY6" fmla="*/ 158802 h 317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406" h="317604">
                      <a:moveTo>
                        <a:pt x="319386" y="158802"/>
                      </a:moveTo>
                      <a:cubicBezTo>
                        <a:pt x="319386" y="246511"/>
                        <a:pt x="247885" y="317604"/>
                        <a:pt x="159683" y="317604"/>
                      </a:cubicBezTo>
                      <a:cubicBezTo>
                        <a:pt x="119525" y="317604"/>
                        <a:pt x="82837" y="302858"/>
                        <a:pt x="54781" y="278537"/>
                      </a:cubicBezTo>
                      <a:cubicBezTo>
                        <a:pt x="21218" y="249428"/>
                        <a:pt x="0" y="206579"/>
                        <a:pt x="0" y="158802"/>
                      </a:cubicBezTo>
                      <a:cubicBezTo>
                        <a:pt x="0" y="71093"/>
                        <a:pt x="71501" y="0"/>
                        <a:pt x="159703" y="0"/>
                      </a:cubicBezTo>
                      <a:cubicBezTo>
                        <a:pt x="247905" y="0"/>
                        <a:pt x="319406" y="71093"/>
                        <a:pt x="319406" y="158802"/>
                      </a:cubicBezTo>
                      <a:lnTo>
                        <a:pt x="319406" y="158802"/>
                      </a:lnTo>
                      <a:close/>
                    </a:path>
                  </a:pathLst>
                </a:custGeom>
                <a:noFill/>
                <a:ln w="6350" cap="rnd">
                  <a:solidFill>
                    <a:schemeClr val="bg1"/>
                  </a:solidFill>
                  <a:prstDash val="solid"/>
                  <a:round/>
                </a:ln>
              </p:spPr>
              <p:txBody>
                <a:bodyPr rtlCol="0" anchor="ctr"/>
                <a:lstStyle/>
                <a:p>
                  <a:endParaRPr lang="en-US"/>
                </a:p>
              </p:txBody>
            </p:sp>
            <p:sp>
              <p:nvSpPr>
                <p:cNvPr id="19" name="Freeform 18">
                  <a:extLst>
                    <a:ext uri="{FF2B5EF4-FFF2-40B4-BE49-F238E27FC236}">
                      <a16:creationId xmlns:a16="http://schemas.microsoft.com/office/drawing/2014/main" id="{352BE01A-4CE0-6A69-411D-F57D051FEF3A}"/>
                    </a:ext>
                  </a:extLst>
                </p:cNvPr>
                <p:cNvSpPr/>
                <p:nvPr/>
              </p:nvSpPr>
              <p:spPr>
                <a:xfrm rot="2700000">
                  <a:off x="-695383" y="7918742"/>
                  <a:ext cx="37979" cy="274031"/>
                </a:xfrm>
                <a:custGeom>
                  <a:avLst/>
                  <a:gdLst>
                    <a:gd name="connsiteX0" fmla="*/ 0 w 37979"/>
                    <a:gd name="connsiteY0" fmla="*/ 0 h 274031"/>
                    <a:gd name="connsiteX1" fmla="*/ 37979 w 37979"/>
                    <a:gd name="connsiteY1" fmla="*/ 0 h 274031"/>
                    <a:gd name="connsiteX2" fmla="*/ 37979 w 37979"/>
                    <a:gd name="connsiteY2" fmla="*/ 256630 h 274031"/>
                    <a:gd name="connsiteX3" fmla="*/ 20533 w 37979"/>
                    <a:gd name="connsiteY3" fmla="*/ 274031 h 274031"/>
                    <a:gd name="connsiteX4" fmla="*/ 17447 w 37979"/>
                    <a:gd name="connsiteY4" fmla="*/ 274031 h 274031"/>
                    <a:gd name="connsiteX5" fmla="*/ 0 w 37979"/>
                    <a:gd name="connsiteY5" fmla="*/ 256630 h 274031"/>
                    <a:gd name="connsiteX6" fmla="*/ 0 w 37979"/>
                    <a:gd name="connsiteY6" fmla="*/ 0 h 274031"/>
                    <a:gd name="connsiteX7" fmla="*/ 0 w 37979"/>
                    <a:gd name="connsiteY7" fmla="*/ 0 h 27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79" h="274031">
                      <a:moveTo>
                        <a:pt x="0" y="0"/>
                      </a:moveTo>
                      <a:lnTo>
                        <a:pt x="37979" y="0"/>
                      </a:lnTo>
                      <a:lnTo>
                        <a:pt x="37979" y="256630"/>
                      </a:lnTo>
                      <a:cubicBezTo>
                        <a:pt x="37979" y="266246"/>
                        <a:pt x="30154" y="274031"/>
                        <a:pt x="20533" y="274031"/>
                      </a:cubicBezTo>
                      <a:lnTo>
                        <a:pt x="17447" y="274031"/>
                      </a:lnTo>
                      <a:cubicBezTo>
                        <a:pt x="7806" y="274031"/>
                        <a:pt x="0" y="266226"/>
                        <a:pt x="0" y="256630"/>
                      </a:cubicBezTo>
                      <a:lnTo>
                        <a:pt x="0" y="0"/>
                      </a:lnTo>
                      <a:lnTo>
                        <a:pt x="0" y="0"/>
                      </a:lnTo>
                      <a:close/>
                    </a:path>
                  </a:pathLst>
                </a:custGeom>
                <a:noFill/>
                <a:ln w="6350" cap="rnd">
                  <a:solidFill>
                    <a:schemeClr val="bg1"/>
                  </a:solidFill>
                  <a:prstDash val="solid"/>
                  <a:round/>
                </a:ln>
              </p:spPr>
              <p:txBody>
                <a:bodyPr rtlCol="0" anchor="ctr"/>
                <a:lstStyle/>
                <a:p>
                  <a:endParaRPr lang="en-US"/>
                </a:p>
              </p:txBody>
            </p:sp>
          </p:grpSp>
        </p:grpSp>
      </p:grpSp>
      <p:grpSp>
        <p:nvGrpSpPr>
          <p:cNvPr id="2" name="Group 1">
            <a:extLst>
              <a:ext uri="{FF2B5EF4-FFF2-40B4-BE49-F238E27FC236}">
                <a16:creationId xmlns:a16="http://schemas.microsoft.com/office/drawing/2014/main" id="{11FD8CA9-4179-3798-1C75-301994FC9BCC}"/>
              </a:ext>
            </a:extLst>
          </p:cNvPr>
          <p:cNvGrpSpPr/>
          <p:nvPr/>
        </p:nvGrpSpPr>
        <p:grpSpPr>
          <a:xfrm>
            <a:off x="419101" y="5372233"/>
            <a:ext cx="6934199" cy="2186592"/>
            <a:chOff x="419101" y="6142163"/>
            <a:chExt cx="6934199" cy="2186592"/>
          </a:xfrm>
        </p:grpSpPr>
        <p:sp>
          <p:nvSpPr>
            <p:cNvPr id="3" name="Rounded Rectangle 14">
              <a:extLst>
                <a:ext uri="{FF2B5EF4-FFF2-40B4-BE49-F238E27FC236}">
                  <a16:creationId xmlns:a16="http://schemas.microsoft.com/office/drawing/2014/main" id="{02B76B3C-3642-BA8A-44E4-FD1DF7383175}"/>
                </a:ext>
              </a:extLst>
            </p:cNvPr>
            <p:cNvSpPr/>
            <p:nvPr/>
          </p:nvSpPr>
          <p:spPr>
            <a:xfrm>
              <a:off x="419101" y="6720814"/>
              <a:ext cx="6931592" cy="160794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dirty="0">
                  <a:solidFill>
                    <a:schemeClr val="tx1"/>
                  </a:solidFill>
                </a:rPr>
                <a:t>Learn more about Roth contributions </a:t>
              </a:r>
              <a:r>
                <a:rPr lang="en-US" sz="1100" dirty="0">
                  <a:solidFill>
                    <a:schemeClr val="tx1"/>
                  </a:solidFill>
                  <a:hlinkClick r:id="rId4">
                    <a:extLst>
                      <a:ext uri="{A12FA001-AC4F-418D-AE19-62706E023703}">
                        <ahyp:hlinkClr xmlns:ahyp="http://schemas.microsoft.com/office/drawing/2018/hyperlinkcolor" val="tx"/>
                      </a:ext>
                    </a:extLst>
                  </a:hlinkClick>
                </a:rPr>
                <a:t>here</a:t>
              </a:r>
              <a:r>
                <a:rPr lang="en-US" sz="1100" dirty="0">
                  <a:solidFill>
                    <a:schemeClr val="tx1"/>
                  </a:solidFill>
                </a:rPr>
                <a:t>. </a:t>
              </a:r>
            </a:p>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Talk to your financial or tax consultant about how Roth Catch-up can impact your retirement investing plan.</a:t>
              </a:r>
            </a:p>
            <a:p>
              <a:pPr>
                <a:lnSpc>
                  <a:spcPct val="115000"/>
                </a:lnSpc>
                <a:spcAft>
                  <a:spcPts val="800"/>
                </a:spcAft>
              </a:pPr>
              <a:r>
                <a:rPr lang="en-US" sz="1100" dirty="0">
                  <a:solidFill>
                    <a:schemeClr val="tx1"/>
                  </a:solidFill>
                </a:rPr>
                <a:t>•If you are subject to the Roth catch-up requirement and currently only have pre-tax contributions elected, you must make an affirmative Roth contribution election to make catch-up contributions. </a:t>
              </a:r>
            </a:p>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You can view or make changes to your contributions at any time by logging on to </a:t>
              </a:r>
              <a:r>
                <a:rPr lang="en-US" sz="1100" b="1" kern="100" dirty="0">
                  <a:solidFill>
                    <a:schemeClr val="accent2"/>
                  </a:solidFill>
                  <a:ea typeface="Aptos" panose="020B0004020202020204" pitchFamily="34" charset="0"/>
                  <a:cs typeface="Times New Roman" panose="02020603050405020304" pitchFamily="18" charset="0"/>
                  <a:hlinkClick r:id="rId5"/>
                </a:rPr>
                <a:t>netbenefits.com</a:t>
              </a:r>
              <a:r>
                <a:rPr lang="en-US" sz="1100" kern="100" dirty="0">
                  <a:solidFill>
                    <a:schemeClr val="tx1"/>
                  </a:solidFill>
                  <a:ea typeface="Aptos" panose="020B0004020202020204" pitchFamily="34" charset="0"/>
                  <a:cs typeface="Times New Roman" panose="02020603050405020304" pitchFamily="18" charset="0"/>
                </a:rPr>
                <a:t>. From the Quick Links drop-down menu, select Contribution Amount. </a:t>
              </a:r>
            </a:p>
          </p:txBody>
        </p:sp>
        <p:grpSp>
          <p:nvGrpSpPr>
            <p:cNvPr id="4" name="Group 3">
              <a:extLst>
                <a:ext uri="{FF2B5EF4-FFF2-40B4-BE49-F238E27FC236}">
                  <a16:creationId xmlns:a16="http://schemas.microsoft.com/office/drawing/2014/main" id="{6A23BA16-8404-E9C7-4F5A-9BEFE20FA12D}"/>
                </a:ext>
              </a:extLst>
            </p:cNvPr>
            <p:cNvGrpSpPr/>
            <p:nvPr/>
          </p:nvGrpSpPr>
          <p:grpSpPr>
            <a:xfrm>
              <a:off x="421708" y="6142163"/>
              <a:ext cx="6931592" cy="561794"/>
              <a:chOff x="421708" y="6142163"/>
              <a:chExt cx="6931592" cy="561794"/>
            </a:xfrm>
          </p:grpSpPr>
          <p:sp>
            <p:nvSpPr>
              <p:cNvPr id="5" name="TextBox 4">
                <a:extLst>
                  <a:ext uri="{FF2B5EF4-FFF2-40B4-BE49-F238E27FC236}">
                    <a16:creationId xmlns:a16="http://schemas.microsoft.com/office/drawing/2014/main" id="{44D3B6C6-C4CC-124E-F44A-ECD4569CA834}"/>
                  </a:ext>
                </a:extLst>
              </p:cNvPr>
              <p:cNvSpPr txBox="1"/>
              <p:nvPr/>
            </p:nvSpPr>
            <p:spPr>
              <a:xfrm>
                <a:off x="421708" y="6142163"/>
                <a:ext cx="6931592" cy="561794"/>
              </a:xfrm>
              <a:prstGeom prst="rect">
                <a:avLst/>
              </a:prstGeom>
              <a:solidFill>
                <a:schemeClr val="accent6"/>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action do I need to take?</a:t>
                </a:r>
              </a:p>
            </p:txBody>
          </p:sp>
          <p:grpSp>
            <p:nvGrpSpPr>
              <p:cNvPr id="6" name="Group 5">
                <a:extLst>
                  <a:ext uri="{FF2B5EF4-FFF2-40B4-BE49-F238E27FC236}">
                    <a16:creationId xmlns:a16="http://schemas.microsoft.com/office/drawing/2014/main" id="{90F3AEE1-79C7-B1E2-B56F-710968E90215}"/>
                  </a:ext>
                </a:extLst>
              </p:cNvPr>
              <p:cNvGrpSpPr/>
              <p:nvPr/>
            </p:nvGrpSpPr>
            <p:grpSpPr>
              <a:xfrm>
                <a:off x="564016" y="6233529"/>
                <a:ext cx="358061" cy="358061"/>
                <a:chOff x="564016" y="6233529"/>
                <a:chExt cx="358061" cy="358061"/>
              </a:xfrm>
            </p:grpSpPr>
            <p:sp>
              <p:nvSpPr>
                <p:cNvPr id="7" name="Oval 6">
                  <a:extLst>
                    <a:ext uri="{FF2B5EF4-FFF2-40B4-BE49-F238E27FC236}">
                      <a16:creationId xmlns:a16="http://schemas.microsoft.com/office/drawing/2014/main" id="{A395135C-725B-79C8-AB7C-256FABA10F11}"/>
                    </a:ext>
                  </a:extLst>
                </p:cNvPr>
                <p:cNvSpPr/>
                <p:nvPr/>
              </p:nvSpPr>
              <p:spPr>
                <a:xfrm>
                  <a:off x="564016" y="6233529"/>
                  <a:ext cx="358061" cy="358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8" name="Picture Placeholder 75">
                  <a:extLst>
                    <a:ext uri="{FF2B5EF4-FFF2-40B4-BE49-F238E27FC236}">
                      <a16:creationId xmlns:a16="http://schemas.microsoft.com/office/drawing/2014/main" id="{360E6D86-886D-ACE6-D0CF-244E99E30A4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24311" y="6296939"/>
                  <a:ext cx="232254" cy="232254"/>
                </a:xfrm>
                <a:prstGeom prst="rect">
                  <a:avLst/>
                </a:prstGeom>
              </p:spPr>
            </p:pic>
          </p:grpSp>
        </p:grpSp>
      </p:grpSp>
      <p:grpSp>
        <p:nvGrpSpPr>
          <p:cNvPr id="13" name="Group 12">
            <a:extLst>
              <a:ext uri="{FF2B5EF4-FFF2-40B4-BE49-F238E27FC236}">
                <a16:creationId xmlns:a16="http://schemas.microsoft.com/office/drawing/2014/main" id="{04F8F7E7-40AD-D060-9F7E-78EA88C62638}"/>
              </a:ext>
            </a:extLst>
          </p:cNvPr>
          <p:cNvGrpSpPr/>
          <p:nvPr/>
        </p:nvGrpSpPr>
        <p:grpSpPr>
          <a:xfrm>
            <a:off x="419101" y="3358756"/>
            <a:ext cx="6931592" cy="2067491"/>
            <a:chOff x="419101" y="3776772"/>
            <a:chExt cx="6931592" cy="2067491"/>
          </a:xfrm>
        </p:grpSpPr>
        <p:sp>
          <p:nvSpPr>
            <p:cNvPr id="53" name="Rounded Rectangle 14">
              <a:extLst>
                <a:ext uri="{FF2B5EF4-FFF2-40B4-BE49-F238E27FC236}">
                  <a16:creationId xmlns:a16="http://schemas.microsoft.com/office/drawing/2014/main" id="{F377BA4A-2476-6C9D-6051-EA0FA1217A40}"/>
                </a:ext>
              </a:extLst>
            </p:cNvPr>
            <p:cNvSpPr/>
            <p:nvPr/>
          </p:nvSpPr>
          <p:spPr>
            <a:xfrm>
              <a:off x="442367" y="4346994"/>
              <a:ext cx="6851740" cy="149726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Roth contributions are after tax deductions, which means: You pay taxes on the money you contribute now, but when you take a qualified distribution</a:t>
              </a:r>
              <a:r>
                <a:rPr lang="en-US" sz="1100" kern="100" baseline="30000" dirty="0">
                  <a:solidFill>
                    <a:schemeClr val="tx1"/>
                  </a:solidFill>
                  <a:ea typeface="Aptos" panose="020B0004020202020204" pitchFamily="34" charset="0"/>
                  <a:cs typeface="Times New Roman" panose="02020603050405020304" pitchFamily="18" charset="0"/>
                </a:rPr>
                <a:t>‡</a:t>
              </a:r>
              <a:r>
                <a:rPr lang="en-US" sz="1100" kern="100" dirty="0">
                  <a:solidFill>
                    <a:schemeClr val="tx1"/>
                  </a:solidFill>
                  <a:ea typeface="Aptos" panose="020B0004020202020204" pitchFamily="34" charset="0"/>
                  <a:cs typeface="Times New Roman" panose="02020603050405020304" pitchFamily="18" charset="0"/>
                </a:rPr>
                <a:t>, you will not owe taxes on that money or any attributable earnings.</a:t>
              </a:r>
            </a:p>
            <a:p>
              <a:pPr>
                <a:lnSpc>
                  <a:spcPct val="115000"/>
                </a:lnSpc>
                <a:spcAft>
                  <a:spcPts val="800"/>
                </a:spcAft>
              </a:pPr>
              <a:r>
                <a:rPr lang="en-US" sz="1100" dirty="0">
                  <a:solidFill>
                    <a:schemeClr val="tx1"/>
                  </a:solidFill>
                  <a:effectLst/>
                  <a:ea typeface="Fidelity Sans" panose="020B0503030202020204" pitchFamily="34" charset="0"/>
                  <a:cs typeface="Fidelity Sans" panose="020B0503030202020204" pitchFamily="34" charset="0"/>
                </a:rPr>
                <a:t>Because</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Roth</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contributions</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do</a:t>
              </a:r>
              <a:r>
                <a:rPr lang="en-US" sz="1100" spc="-2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not</a:t>
              </a:r>
              <a:r>
                <a:rPr lang="en-US" sz="1100" b="1" spc="-1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lower</a:t>
              </a:r>
              <a:r>
                <a:rPr lang="en-US" sz="1100" b="1" spc="-1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your</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taxable</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wages</a:t>
              </a:r>
              <a:r>
                <a:rPr lang="en-US" sz="1100" dirty="0">
                  <a:solidFill>
                    <a:schemeClr val="tx1"/>
                  </a:solidFill>
                  <a:effectLst/>
                  <a:ea typeface="Fidelity Sans" panose="020B0503030202020204" pitchFamily="34" charset="0"/>
                  <a:cs typeface="Fidelity Sans" panose="020B0503030202020204" pitchFamily="34" charset="0"/>
                </a:rPr>
                <a:t>,</a:t>
              </a:r>
              <a:r>
                <a:rPr lang="en-US" sz="1100" spc="-20"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you</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may</a:t>
              </a:r>
              <a:r>
                <a:rPr lang="en-US" sz="1100" spc="-20"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see</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a</a:t>
              </a:r>
              <a:r>
                <a:rPr lang="en-US" sz="1100"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decrease</a:t>
              </a:r>
              <a:r>
                <a:rPr lang="en-US" sz="1100" b="1" spc="-1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in</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your</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take-home pay </a:t>
              </a:r>
              <a:r>
                <a:rPr lang="en-US" sz="1100" dirty="0">
                  <a:solidFill>
                    <a:schemeClr val="tx1"/>
                  </a:solidFill>
                  <a:effectLst/>
                  <a:ea typeface="Fidelity Sans" panose="020B0503030202020204" pitchFamily="34" charset="0"/>
                  <a:cs typeface="Fidelity Sans" panose="020B0503030202020204" pitchFamily="34" charset="0"/>
                </a:rPr>
                <a:t>compared to previous years when catch-up contributions were pre-tax.</a:t>
              </a: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p:txBody>
        </p:sp>
        <p:grpSp>
          <p:nvGrpSpPr>
            <p:cNvPr id="11" name="Group 10">
              <a:extLst>
                <a:ext uri="{FF2B5EF4-FFF2-40B4-BE49-F238E27FC236}">
                  <a16:creationId xmlns:a16="http://schemas.microsoft.com/office/drawing/2014/main" id="{1006E1EC-5965-9997-26DC-18CBB614090C}"/>
                </a:ext>
              </a:extLst>
            </p:cNvPr>
            <p:cNvGrpSpPr/>
            <p:nvPr/>
          </p:nvGrpSpPr>
          <p:grpSpPr>
            <a:xfrm>
              <a:off x="419101" y="3776772"/>
              <a:ext cx="6931592" cy="561794"/>
              <a:chOff x="419101" y="3968685"/>
              <a:chExt cx="6931592" cy="561794"/>
            </a:xfrm>
          </p:grpSpPr>
          <p:sp>
            <p:nvSpPr>
              <p:cNvPr id="51" name="TextBox 50">
                <a:extLst>
                  <a:ext uri="{FF2B5EF4-FFF2-40B4-BE49-F238E27FC236}">
                    <a16:creationId xmlns:a16="http://schemas.microsoft.com/office/drawing/2014/main" id="{57FCC0B8-09E5-2F4A-0AA1-795A6ABCA96A}"/>
                  </a:ext>
                </a:extLst>
              </p:cNvPr>
              <p:cNvSpPr txBox="1"/>
              <p:nvPr/>
            </p:nvSpPr>
            <p:spPr>
              <a:xfrm>
                <a:off x="419101" y="3968685"/>
                <a:ext cx="6931592" cy="561794"/>
              </a:xfrm>
              <a:prstGeom prst="rect">
                <a:avLst/>
              </a:prstGeom>
              <a:solidFill>
                <a:srgbClr val="5B2C8F"/>
              </a:solidFill>
            </p:spPr>
            <p:txBody>
              <a:bodyPr wrap="square" lIns="640080" anchor="ctr" anchorCtr="0">
                <a:noAutofit/>
              </a:bodyPr>
              <a:lstStyle/>
              <a:p>
                <a:pPr algn="just">
                  <a:lnSpc>
                    <a:spcPct val="115000"/>
                  </a:lnSpc>
                  <a:spcAft>
                    <a:spcPts val="300"/>
                  </a:spcAft>
                </a:pPr>
                <a:r>
                  <a:rPr lang="en-US" kern="100" dirty="0">
                    <a:solidFill>
                      <a:schemeClr val="bg1"/>
                    </a:solidFill>
                    <a:latin typeface="+mj-lt"/>
                    <a:ea typeface="Aptos" panose="020B0004020202020204" pitchFamily="34" charset="0"/>
                    <a:cs typeface="Times New Roman" panose="02020603050405020304" pitchFamily="18" charset="0"/>
                  </a:rPr>
                  <a:t>What are Roth contributions?</a:t>
                </a:r>
              </a:p>
            </p:txBody>
          </p:sp>
          <p:sp>
            <p:nvSpPr>
              <p:cNvPr id="10" name="Oval 9">
                <a:extLst>
                  <a:ext uri="{FF2B5EF4-FFF2-40B4-BE49-F238E27FC236}">
                    <a16:creationId xmlns:a16="http://schemas.microsoft.com/office/drawing/2014/main" id="{61FBB8A7-A189-DE81-D4AD-3D5FD1EE5EB6}"/>
                  </a:ext>
                </a:extLst>
              </p:cNvPr>
              <p:cNvSpPr/>
              <p:nvPr/>
            </p:nvSpPr>
            <p:spPr>
              <a:xfrm>
                <a:off x="553081" y="4056972"/>
                <a:ext cx="358061" cy="358061"/>
              </a:xfrm>
              <a:prstGeom prst="ellipse">
                <a:avLst/>
              </a:prstGeom>
              <a:solidFill>
                <a:srgbClr val="974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2" name="Picture Placeholder 73" descr="Gold bars outline">
                <a:extLst>
                  <a:ext uri="{FF2B5EF4-FFF2-40B4-BE49-F238E27FC236}">
                    <a16:creationId xmlns:a16="http://schemas.microsoft.com/office/drawing/2014/main" id="{B7DD249A-7943-35EC-BAFA-9A40C4585AB2}"/>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24311" y="4123298"/>
                <a:ext cx="212141" cy="212141"/>
              </a:xfrm>
              <a:prstGeom prst="rect">
                <a:avLst/>
              </a:prstGeom>
            </p:spPr>
          </p:pic>
        </p:grpSp>
      </p:grpSp>
    </p:spTree>
    <p:extLst>
      <p:ext uri="{BB962C8B-B14F-4D97-AF65-F5344CB8AC3E}">
        <p14:creationId xmlns:p14="http://schemas.microsoft.com/office/powerpoint/2010/main" val="1037635476"/>
      </p:ext>
    </p:extLst>
  </p:cSld>
  <p:clrMapOvr>
    <a:masterClrMapping/>
  </p:clrMapOvr>
</p:sld>
</file>

<file path=ppt/theme/theme1.xml><?xml version="1.0" encoding="utf-8"?>
<a:theme xmlns:a="http://schemas.openxmlformats.org/drawingml/2006/main" name="Fidelity Template 2025">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5">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rtlCol="0" anchor="t">
        <a:spAutoFit/>
      </a:bodyPr>
      <a:lstStyle>
        <a:defPPr algn="l" defTabSz="665665">
          <a:spcBef>
            <a:spcPts val="825"/>
          </a:spcBef>
          <a:defRPr sz="1600" kern="0" dirty="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3_Custom Design" id="{2F65354D-16CA-4507-AA1C-8C12A5C135FF}" vid="{33C3B712-CF4F-4247-81F9-A1BBE0E30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item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3.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4.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5.xml><?xml version="1.0" encoding="utf-8"?>
<p:properties xmlns:p="http://schemas.microsoft.com/office/2006/metadata/properties" xmlns:xsi="http://www.w3.org/2001/XMLSchema-instance" xmlns:pc="http://schemas.microsoft.com/office/infopath/2007/PartnerControls">
  <documentManagement>
    <_activity xmlns="66134ee6-9b7c-43c5-9925-211751c6ef79" xsi:nil="true"/>
  </documentManagement>
</p:properties>
</file>

<file path=customXml/item6.xml><?xml version="1.0" encoding="utf-8"?>
<?mso-contentType ?>
<FormTemplates xmlns="http://schemas.microsoft.com/sharepoint/v3/contenttype/forms">
  <Display>DocumentLibraryForm</Display>
  <Edit>DocumentLibraryForm</Edit>
  <New>DocumentLibraryForm</New>
</FormTemplates>
</file>

<file path=customXml/item7.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9.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10.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11.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12.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3.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1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5.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16.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17.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18.xml><?xml version="1.0" encoding="utf-8"?>
<ContentId CID="S000000000045328"/>
</file>

<file path=customXml/item19.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20.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21.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2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3.xml><?xml version="1.0" encoding="utf-8"?>
<ContentId CID="S000000000045328"/>
</file>

<file path=customXml/item24.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25.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7.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8.xml><?xml version="1.0" encoding="utf-8"?>
<ContentId CID="S000000000032561"/>
</file>

<file path=customXml/item29.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30.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31.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2.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33.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34.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35.xml><?xml version="1.0" encoding="utf-8"?>
<ContentId CID="S000000000045328"/>
</file>

<file path=customXml/item36.xml><?xml version="1.0" encoding="utf-8"?>
<ct:contentTypeSchema xmlns:ct="http://schemas.microsoft.com/office/2006/metadata/contentType" xmlns:ma="http://schemas.microsoft.com/office/2006/metadata/properties/metaAttributes" ct:_="" ma:_="" ma:contentTypeName="Document" ma:contentTypeID="0x010100AB4FDB7FD8B60B4B90F1D98A5E118B7A" ma:contentTypeVersion="13" ma:contentTypeDescription="Create a new document." ma:contentTypeScope="" ma:versionID="7f5e3f4d76d8b0f6e8f4521b0f9aa395">
  <xsd:schema xmlns:xsd="http://www.w3.org/2001/XMLSchema" xmlns:xs="http://www.w3.org/2001/XMLSchema" xmlns:p="http://schemas.microsoft.com/office/2006/metadata/properties" xmlns:ns3="f6001099-d039-47f4-9f4a-5ddcb59a2bd7" xmlns:ns4="66134ee6-9b7c-43c5-9925-211751c6ef79" targetNamespace="http://schemas.microsoft.com/office/2006/metadata/properties" ma:root="true" ma:fieldsID="70aee5a208e7be9ee83538a0c901056d" ns3:_="" ns4:_="">
    <xsd:import namespace="f6001099-d039-47f4-9f4a-5ddcb59a2bd7"/>
    <xsd:import namespace="66134ee6-9b7c-43c5-9925-211751c6ef7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CR" minOccurs="0"/>
                <xsd:element ref="ns4:MediaServiceGenerationTime" minOccurs="0"/>
                <xsd:element ref="ns4:MediaServiceEventHashCode" minOccurs="0"/>
                <xsd:element ref="ns4:MediaServiceObjectDetectorVersions" minOccurs="0"/>
                <xsd:element ref="ns4:MediaServiceSearchProperties"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01099-d039-47f4-9f4a-5ddcb59a2bd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134ee6-9b7c-43c5-9925-211751c6ef7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8.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Props1.xml><?xml version="1.0" encoding="utf-8"?>
<ds:datastoreItem xmlns:ds="http://schemas.openxmlformats.org/officeDocument/2006/customXml" ds:itemID="{08D38458-EDA7-4FFF-BB53-7A3F00F4EE58}">
  <ds:schemaRefs>
    <ds:schemaRef ds:uri="Strauss.PersonalizationDefinition"/>
  </ds:schemaRefs>
</ds:datastoreItem>
</file>

<file path=customXml/itemProps2.xml><?xml version="1.0" encoding="utf-8"?>
<ds:datastoreItem xmlns:ds="http://schemas.openxmlformats.org/officeDocument/2006/customXml" ds:itemID="{8290DCE3-8E3B-4574-9C4B-0D94B8867CD6}">
  <ds:schemaRefs>
    <ds:schemaRef ds:uri="Strauss.PersonalizationDefinition"/>
  </ds:schemaRefs>
</ds:datastoreItem>
</file>

<file path=customXml/itemProps3.xml><?xml version="1.0" encoding="utf-8"?>
<ds:datastoreItem xmlns:ds="http://schemas.openxmlformats.org/officeDocument/2006/customXml" ds:itemID="{8791F093-DF69-4A61-957A-3059E78EA595}">
  <ds:schemaRefs>
    <ds:schemaRef ds:uri="Strauss.PersonalizationDefinition"/>
  </ds:schemaRefs>
</ds:datastoreItem>
</file>

<file path=customXml/itemProps4.xml><?xml version="1.0" encoding="utf-8"?>
<ds:datastoreItem xmlns:ds="http://schemas.openxmlformats.org/officeDocument/2006/customXml" ds:itemID="{090A40F6-B7D9-4224-BF51-DD8DD480C409}">
  <ds:schemaRefs>
    <ds:schemaRef ds:uri="Strauss.PersonalizationDefinition"/>
  </ds:schemaRefs>
</ds:datastoreItem>
</file>

<file path=customXml/itemProps5.xml><?xml version="1.0" encoding="utf-8"?>
<ds:datastoreItem xmlns:ds="http://schemas.openxmlformats.org/officeDocument/2006/customXml" ds:itemID="{C34A3F63-274B-466A-9488-742EA82CEEEA}">
  <ds:schemaRefs>
    <ds:schemaRef ds:uri="f6001099-d039-47f4-9f4a-5ddcb59a2bd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66134ee6-9b7c-43c5-9925-211751c6ef79"/>
    <ds:schemaRef ds:uri="http://www.w3.org/XML/1998/namespace"/>
    <ds:schemaRef ds:uri="http://purl.org/dc/dcmitype/"/>
  </ds:schemaRefs>
</ds:datastoreItem>
</file>

<file path=customXml/itemProps6.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7.xml><?xml version="1.0" encoding="utf-8"?>
<ds:datastoreItem xmlns:ds="http://schemas.openxmlformats.org/officeDocument/2006/customXml" ds:itemID="{5854CDE2-1999-4E58-BE81-1C94BBE059BD}">
  <ds:schemaRefs>
    <ds:schemaRef ds:uri="Strauss.PersonalizationDefinition"/>
  </ds:schemaRefs>
</ds:datastoreItem>
</file>

<file path=customXml/itemProps8.xml><?xml version="1.0" encoding="utf-8"?>
<ds:datastoreItem xmlns:ds="http://schemas.openxmlformats.org/officeDocument/2006/customXml" ds:itemID="{A21F3D8D-8DBA-4C7A-AB4D-1453567364BD}">
  <ds:schemaRefs>
    <ds:schemaRef ds:uri="Strauss.PersonalizationDefinition"/>
  </ds:schemaRefs>
</ds:datastoreItem>
</file>

<file path=customXml/itemProps9.xml><?xml version="1.0" encoding="utf-8"?>
<ds:datastoreItem xmlns:ds="http://schemas.openxmlformats.org/officeDocument/2006/customXml" ds:itemID="{25042E18-FFE0-4FC9-896C-52995F3A431E}">
  <ds:schemaRefs>
    <ds:schemaRef ds:uri="Strauss.PersonalizationDefinition"/>
  </ds:schemaRefs>
</ds:datastoreItem>
</file>

<file path=customXml/itemProps10.xml><?xml version="1.0" encoding="utf-8"?>
<ds:datastoreItem xmlns:ds="http://schemas.openxmlformats.org/officeDocument/2006/customXml" ds:itemID="{B1B3A2C9-40B9-448E-AE52-C77AE071C428}">
  <ds:schemaRefs>
    <ds:schemaRef ds:uri="Strauss.PersonalizationDefinition"/>
  </ds:schemaRefs>
</ds:datastoreItem>
</file>

<file path=customXml/itemProps11.xml><?xml version="1.0" encoding="utf-8"?>
<ds:datastoreItem xmlns:ds="http://schemas.openxmlformats.org/officeDocument/2006/customXml" ds:itemID="{E535D724-A728-4B61-952B-B6B3A066C452}">
  <ds:schemaRefs>
    <ds:schemaRef ds:uri="Strauss.PersonalizationDefinition"/>
  </ds:schemaRefs>
</ds:datastoreItem>
</file>

<file path=customXml/itemProps12.xml><?xml version="1.0" encoding="utf-8"?>
<ds:datastoreItem xmlns:ds="http://schemas.openxmlformats.org/officeDocument/2006/customXml" ds:itemID="{6D4075ED-28EF-46D4-96D7-6B254976F4E6}">
  <ds:schemaRefs>
    <ds:schemaRef ds:uri="Strauss.PersonalizationDefinition"/>
  </ds:schemaRefs>
</ds:datastoreItem>
</file>

<file path=customXml/itemProps13.xml><?xml version="1.0" encoding="utf-8"?>
<ds:datastoreItem xmlns:ds="http://schemas.openxmlformats.org/officeDocument/2006/customXml" ds:itemID="{4066DB02-B7F3-4889-87F9-060734500A35}">
  <ds:schemaRefs>
    <ds:schemaRef ds:uri="Strauss.PersonalizationDefinition"/>
  </ds:schemaRefs>
</ds:datastoreItem>
</file>

<file path=customXml/itemProps14.xml><?xml version="1.0" encoding="utf-8"?>
<ds:datastoreItem xmlns:ds="http://schemas.openxmlformats.org/officeDocument/2006/customXml" ds:itemID="{634DE1EC-697A-45CA-A266-3A97C6C17F3F}">
  <ds:schemaRefs>
    <ds:schemaRef ds:uri="Strauss.PersonalizationDefinition"/>
  </ds:schemaRefs>
</ds:datastoreItem>
</file>

<file path=customXml/itemProps15.xml><?xml version="1.0" encoding="utf-8"?>
<ds:datastoreItem xmlns:ds="http://schemas.openxmlformats.org/officeDocument/2006/customXml" ds:itemID="{4BBDE425-27AE-43A2-B239-13F71159B139}">
  <ds:schemaRefs>
    <ds:schemaRef ds:uri="Strauss.PersonalizationDefinition"/>
  </ds:schemaRefs>
</ds:datastoreItem>
</file>

<file path=customXml/itemProps16.xml><?xml version="1.0" encoding="utf-8"?>
<ds:datastoreItem xmlns:ds="http://schemas.openxmlformats.org/officeDocument/2006/customXml" ds:itemID="{C5F864D8-07A8-4C41-9F50-A647D1C3ABA7}">
  <ds:schemaRefs>
    <ds:schemaRef ds:uri="Strauss.PersonalizationDefinition"/>
  </ds:schemaRefs>
</ds:datastoreItem>
</file>

<file path=customXml/itemProps17.xml><?xml version="1.0" encoding="utf-8"?>
<ds:datastoreItem xmlns:ds="http://schemas.openxmlformats.org/officeDocument/2006/customXml" ds:itemID="{D27B9D27-4FF5-4D74-B13E-C1718166C1C9}">
  <ds:schemaRefs>
    <ds:schemaRef ds:uri="Strauss.PersonalizationDefinition"/>
  </ds:schemaRefs>
</ds:datastoreItem>
</file>

<file path=customXml/itemProps18.xml><?xml version="1.0" encoding="utf-8"?>
<ds:datastoreItem xmlns:ds="http://schemas.openxmlformats.org/officeDocument/2006/customXml" ds:itemID="{14E6F051-0548-4C89-985C-A8F9814C53DA}">
  <ds:schemaRefs/>
</ds:datastoreItem>
</file>

<file path=customXml/itemProps19.xml><?xml version="1.0" encoding="utf-8"?>
<ds:datastoreItem xmlns:ds="http://schemas.openxmlformats.org/officeDocument/2006/customXml" ds:itemID="{25F5D14B-B92B-4EED-A7B1-DBF74F72AC05}">
  <ds:schemaRefs>
    <ds:schemaRef ds:uri="Strauss.PersonalizationDefinition"/>
  </ds:schemaRefs>
</ds:datastoreItem>
</file>

<file path=customXml/itemProps20.xml><?xml version="1.0" encoding="utf-8"?>
<ds:datastoreItem xmlns:ds="http://schemas.openxmlformats.org/officeDocument/2006/customXml" ds:itemID="{F7C1D834-0F21-4783-B565-3773E127FC0E}">
  <ds:schemaRefs>
    <ds:schemaRef ds:uri="Strauss.PersonalizationDefinition"/>
  </ds:schemaRefs>
</ds:datastoreItem>
</file>

<file path=customXml/itemProps21.xml><?xml version="1.0" encoding="utf-8"?>
<ds:datastoreItem xmlns:ds="http://schemas.openxmlformats.org/officeDocument/2006/customXml" ds:itemID="{51FE2C53-9050-4ACA-B9BE-C14572C95758}">
  <ds:schemaRefs>
    <ds:schemaRef ds:uri="Strauss.PersonalizationDefinition"/>
  </ds:schemaRefs>
</ds:datastoreItem>
</file>

<file path=customXml/itemProps22.xml><?xml version="1.0" encoding="utf-8"?>
<ds:datastoreItem xmlns:ds="http://schemas.openxmlformats.org/officeDocument/2006/customXml" ds:itemID="{FD48E768-29FC-451B-8EC8-07E5EC996AB6}">
  <ds:schemaRefs>
    <ds:schemaRef ds:uri="Strauss.PersonalizationDefinition"/>
  </ds:schemaRefs>
</ds:datastoreItem>
</file>

<file path=customXml/itemProps23.xml><?xml version="1.0" encoding="utf-8"?>
<ds:datastoreItem xmlns:ds="http://schemas.openxmlformats.org/officeDocument/2006/customXml" ds:itemID="{3A8F9D8F-659A-48F8-A4BD-B5F99EA7A238}">
  <ds:schemaRefs/>
</ds:datastoreItem>
</file>

<file path=customXml/itemProps24.xml><?xml version="1.0" encoding="utf-8"?>
<ds:datastoreItem xmlns:ds="http://schemas.openxmlformats.org/officeDocument/2006/customXml" ds:itemID="{8FF6E4EC-3DB5-4E69-856D-FA13D5C25E1E}">
  <ds:schemaRefs>
    <ds:schemaRef ds:uri="Strauss.PersonalizationDefinition"/>
  </ds:schemaRefs>
</ds:datastoreItem>
</file>

<file path=customXml/itemProps25.xml><?xml version="1.0" encoding="utf-8"?>
<ds:datastoreItem xmlns:ds="http://schemas.openxmlformats.org/officeDocument/2006/customXml" ds:itemID="{A2102EF0-9EBA-456D-935A-B0E62BF8D1E0}">
  <ds:schemaRefs>
    <ds:schemaRef ds:uri="Strauss.PersonalizationDefinition"/>
  </ds:schemaRefs>
</ds:datastoreItem>
</file>

<file path=customXml/itemProps26.xml><?xml version="1.0" encoding="utf-8"?>
<ds:datastoreItem xmlns:ds="http://schemas.openxmlformats.org/officeDocument/2006/customXml" ds:itemID="{FB9B744E-8C31-41E5-B6B4-7F23D5301C0E}">
  <ds:schemaRefs>
    <ds:schemaRef ds:uri="Strauss.PersonalizationDefinition"/>
  </ds:schemaRefs>
</ds:datastoreItem>
</file>

<file path=customXml/itemProps27.xml><?xml version="1.0" encoding="utf-8"?>
<ds:datastoreItem xmlns:ds="http://schemas.openxmlformats.org/officeDocument/2006/customXml" ds:itemID="{0922084B-8305-43EB-AC66-D419C72C7EFF}">
  <ds:schemaRefs>
    <ds:schemaRef ds:uri="Strauss.PersonalizationDefinition"/>
  </ds:schemaRefs>
</ds:datastoreItem>
</file>

<file path=customXml/itemProps28.xml><?xml version="1.0" encoding="utf-8"?>
<ds:datastoreItem xmlns:ds="http://schemas.openxmlformats.org/officeDocument/2006/customXml" ds:itemID="{8EAC62B8-1BFA-433F-9D21-213840872CBC}">
  <ds:schemaRefs/>
</ds:datastoreItem>
</file>

<file path=customXml/itemProps29.xml><?xml version="1.0" encoding="utf-8"?>
<ds:datastoreItem xmlns:ds="http://schemas.openxmlformats.org/officeDocument/2006/customXml" ds:itemID="{EE207422-FF25-4716-BA02-8BC9F1D9A474}">
  <ds:schemaRefs>
    <ds:schemaRef ds:uri="Strauss.PersonalizationDefinition"/>
  </ds:schemaRefs>
</ds:datastoreItem>
</file>

<file path=customXml/itemProps30.xml><?xml version="1.0" encoding="utf-8"?>
<ds:datastoreItem xmlns:ds="http://schemas.openxmlformats.org/officeDocument/2006/customXml" ds:itemID="{7DE8F783-3851-4D2D-9884-8F91806D8BE4}">
  <ds:schemaRefs>
    <ds:schemaRef ds:uri="Strauss.PersonalizationDefinition"/>
  </ds:schemaRefs>
</ds:datastoreItem>
</file>

<file path=customXml/itemProps31.xml><?xml version="1.0" encoding="utf-8"?>
<ds:datastoreItem xmlns:ds="http://schemas.openxmlformats.org/officeDocument/2006/customXml" ds:itemID="{F8B826C9-9A71-4D19-8BD9-9FAC4720C294}">
  <ds:schemaRefs>
    <ds:schemaRef ds:uri="Strauss.PersonalizationDefinition"/>
  </ds:schemaRefs>
</ds:datastoreItem>
</file>

<file path=customXml/itemProps32.xml><?xml version="1.0" encoding="utf-8"?>
<ds:datastoreItem xmlns:ds="http://schemas.openxmlformats.org/officeDocument/2006/customXml" ds:itemID="{C58DA368-17BC-46BB-9E5F-68F8390161EA}">
  <ds:schemaRefs>
    <ds:schemaRef ds:uri="Strauss.PersonalizationDefinition"/>
  </ds:schemaRefs>
</ds:datastoreItem>
</file>

<file path=customXml/itemProps33.xml><?xml version="1.0" encoding="utf-8"?>
<ds:datastoreItem xmlns:ds="http://schemas.openxmlformats.org/officeDocument/2006/customXml" ds:itemID="{3D629B19-4C37-45DF-86B6-85CBB5D6D7B2}">
  <ds:schemaRefs>
    <ds:schemaRef ds:uri="Strauss.PersonalizationDefinition"/>
  </ds:schemaRefs>
</ds:datastoreItem>
</file>

<file path=customXml/itemProps34.xml><?xml version="1.0" encoding="utf-8"?>
<ds:datastoreItem xmlns:ds="http://schemas.openxmlformats.org/officeDocument/2006/customXml" ds:itemID="{85802BDA-F251-4585-9DBC-08FD584CB815}">
  <ds:schemaRefs>
    <ds:schemaRef ds:uri="Strauss.PersonalizationDefinition"/>
  </ds:schemaRefs>
</ds:datastoreItem>
</file>

<file path=customXml/itemProps35.xml><?xml version="1.0" encoding="utf-8"?>
<ds:datastoreItem xmlns:ds="http://schemas.openxmlformats.org/officeDocument/2006/customXml" ds:itemID="{D239AB60-FC5D-418B-9376-6E11DA0170F5}">
  <ds:schemaRefs/>
</ds:datastoreItem>
</file>

<file path=customXml/itemProps36.xml><?xml version="1.0" encoding="utf-8"?>
<ds:datastoreItem xmlns:ds="http://schemas.openxmlformats.org/officeDocument/2006/customXml" ds:itemID="{CF07B954-7F26-41DE-8391-05AE9A0B5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01099-d039-47f4-9f4a-5ddcb59a2bd7"/>
    <ds:schemaRef ds:uri="66134ee6-9b7c-43c5-9925-211751c6ef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7.xml><?xml version="1.0" encoding="utf-8"?>
<ds:datastoreItem xmlns:ds="http://schemas.openxmlformats.org/officeDocument/2006/customXml" ds:itemID="{552B32B4-3A8A-4CBF-A156-DC812FA9F4B7}">
  <ds:schemaRefs>
    <ds:schemaRef ds:uri="Strauss.PersonalizationDefinition"/>
  </ds:schemaRefs>
</ds:datastoreItem>
</file>

<file path=customXml/itemProps38.xml><?xml version="1.0" encoding="utf-8"?>
<ds:datastoreItem xmlns:ds="http://schemas.openxmlformats.org/officeDocument/2006/customXml" ds:itemID="{369756DF-EB5B-4E8D-9E47-CDBAE77FECC3}">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Custom Design</Template>
  <TotalTime>9863</TotalTime>
  <Words>699</Words>
  <Application>Microsoft Office PowerPoint</Application>
  <PresentationFormat>Custom</PresentationFormat>
  <Paragraphs>31</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vt:lpstr>
      <vt:lpstr>Arial</vt:lpstr>
      <vt:lpstr>Fidelity Sans</vt:lpstr>
      <vt:lpstr>Fidelity Sans 2</vt:lpstr>
      <vt:lpstr>Fidelity Sans 2 Light</vt:lpstr>
      <vt:lpstr>Fidelity Slab Light</vt:lpstr>
      <vt:lpstr>Roboto Slab Light</vt:lpstr>
      <vt:lpstr>Fidelity Template 2025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Berberich, Mary Beth</dc:creator>
  <cp:lastModifiedBy>Stockelman, Jordan</cp:lastModifiedBy>
  <cp:revision>9</cp:revision>
  <cp:lastPrinted>2019-10-11T15:47:54Z</cp:lastPrinted>
  <dcterms:created xsi:type="dcterms:W3CDTF">2021-08-31T19:07:37Z</dcterms:created>
  <dcterms:modified xsi:type="dcterms:W3CDTF">2026-03-03T17:54:45Z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0x010100AB4FDB7FD8B60B4B90F1D98A5E118B7A</vt:lpwstr>
  </property>
  <property fmtid="{D5CDD505-2E9C-101B-9397-08002B2CF9AE}" pid="3" name="MediaServiceImageTags">
    <vt:lpwstr/>
  </property>
  <property fmtid="{D5CDD505-2E9C-101B-9397-08002B2CF9AE}" pid="4" name="MSIP_Label_03b2c423-eb5a-467c-866f-c54b6721c0c4_SetDate">
    <vt:lpwstr>2025-05-13T16:11:59Z</vt:lpwstr>
  </property>
  <property fmtid="{D5CDD505-2E9C-101B-9397-08002B2CF9AE}" pid="5" name="MSIP_Label_03b2c423-eb5a-467c-866f-c54b6721c0c4_SiteId">
    <vt:lpwstr>7521acbc-a68c-41e5-a975-1cf83066dd19</vt:lpwstr>
  </property>
  <property fmtid="{D5CDD505-2E9C-101B-9397-08002B2CF9AE}" pid="6" name="MSIP_Label_03b2c423-eb5a-467c-866f-c54b6721c0c4_Method">
    <vt:lpwstr>Privileged</vt:lpwstr>
  </property>
  <property fmtid="{D5CDD505-2E9C-101B-9397-08002B2CF9AE}" pid="7" name="MSIP_Label_03b2c423-eb5a-467c-866f-c54b6721c0c4_ActionId">
    <vt:lpwstr>8d7ee59b-9f1e-4361-a3c3-3de0e99686fb</vt:lpwstr>
  </property>
  <property fmtid="{D5CDD505-2E9C-101B-9397-08002B2CF9AE}" pid="8" name="ClassificationContentMarkingFooterText">
    <vt:lpwstr>Fidelity Internal Information</vt:lpwstr>
  </property>
  <property fmtid="{D5CDD505-2E9C-101B-9397-08002B2CF9AE}" pid="9" name="MSIP_Label_03b2c423-eb5a-467c-866f-c54b6721c0c4_ContentBits">
    <vt:lpwstr>2</vt:lpwstr>
  </property>
  <property fmtid="{D5CDD505-2E9C-101B-9397-08002B2CF9AE}" pid="10" name="ClassificationContentMarkingFooterLocations">
    <vt:lpwstr>Fidelity Template 2025:8</vt:lpwstr>
  </property>
  <property fmtid="{D5CDD505-2E9C-101B-9397-08002B2CF9AE}" pid="11" name="MSIP_Label_03b2c423-eb5a-467c-866f-c54b6721c0c4_Tag">
    <vt:lpwstr>50, 0, 1, 1</vt:lpwstr>
  </property>
  <property fmtid="{D5CDD505-2E9C-101B-9397-08002B2CF9AE}" pid="12" name="MSIP_Label_03b2c423-eb5a-467c-866f-c54b6721c0c4_Enabled">
    <vt:lpwstr>true</vt:lpwstr>
  </property>
  <property fmtid="{D5CDD505-2E9C-101B-9397-08002B2CF9AE}" pid="13" name="MSIP_Label_03b2c423-eb5a-467c-866f-c54b6721c0c4_Name">
    <vt:lpwstr>Fidelity Internal</vt:lpwstr>
  </property>
</Properties>
</file>