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87B464-DFC7-4A19-997B-3B5CC079257C}" v="2" dt="2026-08-20T19:30:57.9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dley, Elayna" userId="4deba74f-8166-4e19-bf19-98961aa47ec7" providerId="ADAL" clId="{07EEAF50-9DF9-4ED8-99E4-B8F90BF08F4A}"/>
    <pc:docChg chg="addSld delSld modSld">
      <pc:chgData name="Bradley, Elayna" userId="4deba74f-8166-4e19-bf19-98961aa47ec7" providerId="ADAL" clId="{07EEAF50-9DF9-4ED8-99E4-B8F90BF08F4A}" dt="2026-08-20T19:31:02.682" v="3" actId="2696"/>
      <pc:docMkLst>
        <pc:docMk/>
      </pc:docMkLst>
      <pc:sldChg chg="add del">
        <pc:chgData name="Bradley, Elayna" userId="4deba74f-8166-4e19-bf19-98961aa47ec7" providerId="ADAL" clId="{07EEAF50-9DF9-4ED8-99E4-B8F90BF08F4A}" dt="2026-08-20T19:30:57.924" v="2"/>
        <pc:sldMkLst>
          <pc:docMk/>
          <pc:sldMk cId="2800512188" sldId="267"/>
        </pc:sldMkLst>
      </pc:sldChg>
      <pc:sldChg chg="add del">
        <pc:chgData name="Bradley, Elayna" userId="4deba74f-8166-4e19-bf19-98961aa47ec7" providerId="ADAL" clId="{07EEAF50-9DF9-4ED8-99E4-B8F90BF08F4A}" dt="2026-08-20T19:31:02.682" v="3" actId="2696"/>
        <pc:sldMkLst>
          <pc:docMk/>
          <pc:sldMk cId="1575286354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E781F-2273-4D1F-A35D-78A6EC4CCE5D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A4C38-98F3-44FA-BA82-A36FE5EF1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8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E3F9F-60F6-6378-4CF5-FE3DF4E65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224211-ADC0-1851-8185-5EDA80551D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303A81-13B1-9E73-0FA8-AA90B7A28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B8143-9AB9-8DEB-1664-76A173BA9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8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FE84E0-23C9-4544-9FB7-8DD1AF0C6B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81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46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543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9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449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73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3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2" y="1"/>
            <a:ext cx="12192000" cy="362934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2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0"/>
            <a:ext cx="5285778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280043"/>
            <a:ext cx="5421313" cy="4328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1738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2843588"/>
            <a:ext cx="5421313" cy="12044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28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757695"/>
            <a:ext cx="5421313" cy="12311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912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1738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4204800"/>
            <a:ext cx="5421313" cy="59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295200"/>
            <a:ext cx="3835663" cy="370800"/>
          </a:xfrm>
        </p:spPr>
        <p:txBody>
          <a:bodyPr tIns="0" rIns="0" bIns="0" anchor="ctr">
            <a:norm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1"/>
            <a:ext cx="5285778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223432"/>
            <a:ext cx="5421313" cy="429768"/>
          </a:xfrm>
        </p:spPr>
        <p:txBody>
          <a:bodyPr>
            <a:noAutofit/>
          </a:bodyPr>
          <a:lstStyle>
            <a:lvl1pPr>
              <a:defRPr lang="en-US" sz="696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35073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2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1520824"/>
            <a:ext cx="12192000" cy="46676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2"/>
            <a:ext cx="10972800" cy="456199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696" b="0" i="0">
                <a:solidFill>
                  <a:schemeClr val="tx2"/>
                </a:solidFill>
                <a:latin typeface="+mn-lt"/>
              </a:defRPr>
            </a:lvl1pPr>
            <a:lvl2pPr marL="198741" indent="0">
              <a:buNone/>
              <a:defRPr sz="696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7389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"/>
            <a:ext cx="12192000" cy="6857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861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0"/>
            <a:ext cx="10972800" cy="4572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5380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1520826"/>
            <a:ext cx="12192000" cy="5337174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191849" y="-32338"/>
            <a:ext cx="2035790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914400"/>
            <a:ext cx="10972802" cy="45219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0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2"/>
            <a:ext cx="12192000" cy="1520823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91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901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76"/>
            <a:ext cx="109728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350730">
              <a:lnSpc>
                <a:spcPts val="99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4" y="1525165"/>
            <a:ext cx="10972798" cy="46592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4" y="6338648"/>
            <a:ext cx="97023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3975" indent="0" algn="l">
              <a:lnSpc>
                <a:spcPct val="100000"/>
              </a:lnSpc>
              <a:buFont typeface="+mj-lt"/>
              <a:buNone/>
              <a:defRPr sz="347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" y="6478306"/>
            <a:ext cx="486377" cy="22729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347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3618" y="6475170"/>
            <a:ext cx="1238780" cy="2286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347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02068C21-C48F-1C46-8BE0-E5D9E3CDE95E}" type="datetimeFigureOut">
              <a:rPr lang="en-US" smtClean="0"/>
              <a:t>08/20/2026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6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97482" rtl="0" eaLnBrk="1" latinLnBrk="0" hangingPunct="1">
        <a:lnSpc>
          <a:spcPct val="100000"/>
        </a:lnSpc>
        <a:spcBef>
          <a:spcPct val="0"/>
        </a:spcBef>
        <a:buNone/>
        <a:defRPr lang="en-US" sz="1217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397482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3075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291817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490558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689299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5pPr>
      <a:lvl6pPr marL="993706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19244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39118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589928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06">
          <p15:clr>
            <a:srgbClr val="F26B43"/>
          </p15:clr>
        </p15:guide>
        <p15:guide id="2" orient="horz" pos="6195">
          <p15:clr>
            <a:srgbClr val="F26B43"/>
          </p15:clr>
        </p15:guide>
        <p15:guide id="3" pos="1301">
          <p15:clr>
            <a:srgbClr val="F26B43"/>
          </p15:clr>
        </p15:guide>
        <p15:guide id="4" pos="2476">
          <p15:clr>
            <a:srgbClr val="F26B43"/>
          </p15:clr>
        </p15:guide>
        <p15:guide id="5" pos="245">
          <p15:clr>
            <a:srgbClr val="F26B43"/>
          </p15:clr>
        </p15:guide>
        <p15:guide id="6" pos="4651">
          <p15:clr>
            <a:srgbClr val="F26B43"/>
          </p15:clr>
        </p15:guide>
        <p15:guide id="7" pos="1362">
          <p15:clr>
            <a:srgbClr val="F26B43"/>
          </p15:clr>
        </p15:guide>
        <p15:guide id="8" pos="2422">
          <p15:clr>
            <a:srgbClr val="F26B43"/>
          </p15:clr>
        </p15:guide>
        <p15:guide id="9" pos="3534">
          <p15:clr>
            <a:srgbClr val="F26B43"/>
          </p15:clr>
        </p15:guide>
        <p15:guide id="10" pos="3596">
          <p15:clr>
            <a:srgbClr val="F26B43"/>
          </p15:clr>
        </p15:guide>
        <p15:guide id="11" orient="horz" pos="423">
          <p15:clr>
            <a:srgbClr val="F26B43"/>
          </p15:clr>
        </p15:guide>
        <p15:guide id="12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BAA83-7801-A702-CB02-9139D8ED5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EC8808-82B1-AD61-BB91-10CCE40BDC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90" t="6252" r="28724" b="4227"/>
          <a:stretch>
            <a:fillRect/>
          </a:stretch>
        </p:blipFill>
        <p:spPr>
          <a:xfrm flipH="1">
            <a:off x="5932594" y="1"/>
            <a:ext cx="6259406" cy="5847363"/>
          </a:xfrm>
          <a:prstGeom prst="rect">
            <a:avLst/>
          </a:prstGeom>
        </p:spPr>
      </p:pic>
      <p:sp>
        <p:nvSpPr>
          <p:cNvPr id="7" name="Round Single Corner Rectangle 6">
            <a:extLst>
              <a:ext uri="{FF2B5EF4-FFF2-40B4-BE49-F238E27FC236}">
                <a16:creationId xmlns:a16="http://schemas.microsoft.com/office/drawing/2014/main" id="{85703987-CF7C-85A9-113F-43BF79FFF0EE}"/>
              </a:ext>
            </a:extLst>
          </p:cNvPr>
          <p:cNvSpPr/>
          <p:nvPr/>
        </p:nvSpPr>
        <p:spPr>
          <a:xfrm flipH="1">
            <a:off x="-22762" y="0"/>
            <a:ext cx="6118762" cy="5847363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8" name="Round Single Corner Rectangle 7">
            <a:extLst>
              <a:ext uri="{FF2B5EF4-FFF2-40B4-BE49-F238E27FC236}">
                <a16:creationId xmlns:a16="http://schemas.microsoft.com/office/drawing/2014/main" id="{764F2599-F8ED-C2E7-77EF-8DBC009749A0}"/>
              </a:ext>
            </a:extLst>
          </p:cNvPr>
          <p:cNvSpPr/>
          <p:nvPr/>
        </p:nvSpPr>
        <p:spPr>
          <a:xfrm flipH="1">
            <a:off x="11907191" y="0"/>
            <a:ext cx="284808" cy="5847363"/>
          </a:xfrm>
          <a:prstGeom prst="round1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F2F164-08C6-FF61-5440-9FC5C68BE7BA}"/>
              </a:ext>
            </a:extLst>
          </p:cNvPr>
          <p:cNvSpPr txBox="1"/>
          <p:nvPr/>
        </p:nvSpPr>
        <p:spPr>
          <a:xfrm>
            <a:off x="576516" y="6157635"/>
            <a:ext cx="866664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The Fidelity HSA® is offered by Fidelity Brokerage Services LLC.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Fidelity Workplace Services, LLC, 245 Summer St, Boston, MA 02210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© 2026 FMR LLC. All rights reserved. 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1271483.1.0 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E643BF6-0DE0-24FC-B2FE-4698DF8B6358}"/>
              </a:ext>
            </a:extLst>
          </p:cNvPr>
          <p:cNvGrpSpPr/>
          <p:nvPr/>
        </p:nvGrpSpPr>
        <p:grpSpPr>
          <a:xfrm>
            <a:off x="10003680" y="6113319"/>
            <a:ext cx="1673450" cy="521761"/>
            <a:chOff x="12175540" y="7335982"/>
            <a:chExt cx="2008140" cy="62611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BEA74A6-2E7D-6B81-E80C-3E270BD14336}"/>
                </a:ext>
              </a:extLst>
            </p:cNvPr>
            <p:cNvSpPr/>
            <p:nvPr/>
          </p:nvSpPr>
          <p:spPr>
            <a:xfrm>
              <a:off x="12175540" y="7335982"/>
              <a:ext cx="2008140" cy="6261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6722"/>
              <a:endParaRPr lang="en-US" sz="1588">
                <a:solidFill>
                  <a:srgbClr val="FFFFFF"/>
                </a:solidFill>
                <a:latin typeface="Fidelity Sans 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D1F804-1644-7AA6-EF1B-5E618B15307F}"/>
                </a:ext>
              </a:extLst>
            </p:cNvPr>
            <p:cNvSpPr txBox="1"/>
            <p:nvPr/>
          </p:nvSpPr>
          <p:spPr>
            <a:xfrm>
              <a:off x="12675638" y="7529018"/>
              <a:ext cx="1007947" cy="249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806722"/>
              <a:r>
                <a:rPr lang="en-US" sz="750" dirty="0">
                  <a:solidFill>
                    <a:srgbClr val="FF0000"/>
                  </a:solidFill>
                  <a:latin typeface="Fidelity Sans" panose="020B0503030202020204" pitchFamily="34" charset="77"/>
                </a:rPr>
                <a:t>CLIENT LOGO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8373C01-9BBA-0FC8-109C-64AD4B091A03}"/>
              </a:ext>
            </a:extLst>
          </p:cNvPr>
          <p:cNvSpPr txBox="1"/>
          <p:nvPr/>
        </p:nvSpPr>
        <p:spPr>
          <a:xfrm>
            <a:off x="576516" y="1841368"/>
            <a:ext cx="5666538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3250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Open your health savings account today.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EF6AA0-AA96-AD3C-2FD1-7256435D954B}"/>
              </a:ext>
            </a:extLst>
          </p:cNvPr>
          <p:cNvSpPr txBox="1"/>
          <p:nvPr/>
        </p:nvSpPr>
        <p:spPr>
          <a:xfrm>
            <a:off x="576516" y="3120147"/>
            <a:ext cx="4944663" cy="7559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>
              <a:lnSpc>
                <a:spcPct val="110000"/>
              </a:lnSpc>
            </a:pPr>
            <a:r>
              <a:rPr lang="en-US" sz="1500" dirty="0">
                <a:solidFill>
                  <a:srgbClr val="FFFFFF"/>
                </a:solidFill>
                <a:latin typeface="Fidelity Sans 2"/>
              </a:rPr>
              <a:t>If you enrolled in an HSA-eligible health plan, don’t forget to open your HSA to make the most of your benefits—including a contribution from your employer.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3D03ED-7C81-511B-87C2-971393F849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33" y="496380"/>
            <a:ext cx="1745444" cy="3740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4FDC84-067E-A342-6701-C69CFA9911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16" y="4403066"/>
            <a:ext cx="860238" cy="86023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374867-779A-AE09-93B5-8527B28D9433}"/>
              </a:ext>
            </a:extLst>
          </p:cNvPr>
          <p:cNvSpPr txBox="1"/>
          <p:nvPr/>
        </p:nvSpPr>
        <p:spPr>
          <a:xfrm>
            <a:off x="1650722" y="4452672"/>
            <a:ext cx="2739635" cy="76963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Scan this code or visit </a:t>
            </a:r>
            <a:r>
              <a:rPr lang="en-US" sz="1667" b="1" dirty="0" err="1">
                <a:solidFill>
                  <a:srgbClr val="FFFFFF"/>
                </a:solidFill>
                <a:latin typeface="Fidelity Sans" panose="020B0503030202020204" pitchFamily="34" charset="77"/>
              </a:rPr>
              <a:t>NetBenefits.com</a:t>
            </a:r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 </a:t>
            </a:r>
            <a:b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</a:br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to easily open your HSA.</a:t>
            </a:r>
          </a:p>
        </p:txBody>
      </p:sp>
    </p:spTree>
    <p:extLst>
      <p:ext uri="{BB962C8B-B14F-4D97-AF65-F5344CB8AC3E}">
        <p14:creationId xmlns:p14="http://schemas.microsoft.com/office/powerpoint/2010/main" val="2800512188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91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Fidelity Sans</vt:lpstr>
      <vt:lpstr>Fidelity Sans 2</vt:lpstr>
      <vt:lpstr>Fidelity Sans 2 Light</vt:lpstr>
      <vt:lpstr>Fidelity Slab Light</vt:lpstr>
      <vt:lpstr>Fidelity Template 2025</vt:lpstr>
      <vt:lpstr>PowerPoint Presentation</vt:lpstr>
    </vt:vector>
  </TitlesOfParts>
  <Company>Fidelity Investments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Bradley, Elayna</dc:creator>
  <cp:lastModifiedBy>Bradley, Elayna</cp:lastModifiedBy>
  <cp:revision>1</cp:revision>
  <dcterms:created xsi:type="dcterms:W3CDTF">2026-08-14T13:40:16Z</dcterms:created>
  <dcterms:modified xsi:type="dcterms:W3CDTF">2026-08-20T19:31:06Z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6cd327-f806-4fe6-bd83-ee274c8a0858_Enabled">
    <vt:lpwstr>true</vt:lpwstr>
  </property>
  <property fmtid="{D5CDD505-2E9C-101B-9397-08002B2CF9AE}" pid="3" name="MSIP_Label_526cd327-f806-4fe6-bd83-ee274c8a0858_SetDate">
    <vt:lpwstr>2026-08-14T13:40:58Z</vt:lpwstr>
  </property>
  <property fmtid="{D5CDD505-2E9C-101B-9397-08002B2CF9AE}" pid="4" name="MSIP_Label_526cd327-f806-4fe6-bd83-ee274c8a0858_Method">
    <vt:lpwstr>Privileged</vt:lpwstr>
  </property>
  <property fmtid="{D5CDD505-2E9C-101B-9397-08002B2CF9AE}" pid="5" name="MSIP_Label_526cd327-f806-4fe6-bd83-ee274c8a0858_Name">
    <vt:lpwstr>Public</vt:lpwstr>
  </property>
  <property fmtid="{D5CDD505-2E9C-101B-9397-08002B2CF9AE}" pid="6" name="MSIP_Label_526cd327-f806-4fe6-bd83-ee274c8a0858_SiteId">
    <vt:lpwstr>7521acbc-a68c-41e5-a975-1cf83066dd19</vt:lpwstr>
  </property>
  <property fmtid="{D5CDD505-2E9C-101B-9397-08002B2CF9AE}" pid="7" name="MSIP_Label_526cd327-f806-4fe6-bd83-ee274c8a0858_ActionId">
    <vt:lpwstr>b3855c62-1301-4477-b111-12223070d36e</vt:lpwstr>
  </property>
  <property fmtid="{D5CDD505-2E9C-101B-9397-08002B2CF9AE}" pid="8" name="MSIP_Label_526cd327-f806-4fe6-bd83-ee274c8a0858_ContentBits">
    <vt:lpwstr>0</vt:lpwstr>
  </property>
  <property fmtid="{D5CDD505-2E9C-101B-9397-08002B2CF9AE}" pid="9" name="MSIP_Label_526cd327-f806-4fe6-bd83-ee274c8a0858_Tag">
    <vt:lpwstr>10, 0, 1, 1</vt:lpwstr>
  </property>
</Properties>
</file>