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6E427-E366-44B4-A983-3B86F5333AC4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98E6C2-C025-4194-A28C-054B3D252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0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D25B7-D501-EDE7-F109-F51801AFA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F577A1-D766-0BD0-3D74-C30831A31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A81F45-FD6B-C490-85A6-F8F8702B2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E727F-C4B2-5C56-FBFC-79421FA0A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8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FE84E0-23C9-4544-9FB7-8DD1AF0C6B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681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738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itting on a dock looking at the sunset&#10;&#10;Description automatically generated">
            <a:extLst>
              <a:ext uri="{FF2B5EF4-FFF2-40B4-BE49-F238E27FC236}">
                <a16:creationId xmlns:a16="http://schemas.microsoft.com/office/drawing/2014/main" id="{5FC19AD2-603D-2032-BD54-4AF800A4DD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35433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9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449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94E21-5C6D-AEC6-C5EF-F33AB545BC0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6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2C62EE-8BEC-54E0-E0A6-7E7F771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D869B967-70AE-28B1-ACD2-5A56A39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DD781FB-3D6A-0A55-AC8D-0A30A80D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08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00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Prepared for ABC Company | Month XX, XXXX</a:t>
            </a:r>
          </a:p>
        </p:txBody>
      </p:sp>
      <p:pic>
        <p:nvPicPr>
          <p:cNvPr id="3" name="Picture 2" descr="A person sitting at a table with her feet on the table&#10;&#10;Description automatically generated">
            <a:extLst>
              <a:ext uri="{FF2B5EF4-FFF2-40B4-BE49-F238E27FC236}">
                <a16:creationId xmlns:a16="http://schemas.microsoft.com/office/drawing/2014/main" id="{CE63EB53-ECAB-3D8D-863C-9EB54C82A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3763" b="1595"/>
          <a:stretch/>
        </p:blipFill>
        <p:spPr>
          <a:xfrm>
            <a:off x="2" y="1"/>
            <a:ext cx="12192000" cy="362934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BF46B-76B4-1348-4ABA-775C28E4AC3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27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30751-9028-C054-0297-BAA063FA4F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0"/>
            <a:ext cx="5285778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280043"/>
            <a:ext cx="5421313" cy="4328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latin typeface="Fidelity Slab Light" pitchFamily="2" charset="77"/>
                <a:ea typeface="Roboto Slab Light" pitchFamily="2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Divider headline</a:t>
            </a:r>
            <a:endParaRPr lang="en-US" sz="1738" dirty="0">
              <a:solidFill>
                <a:schemeClr val="accent1"/>
              </a:solidFill>
              <a:latin typeface="Fidelity Slab Light" pitchFamily="2" charset="77"/>
              <a:ea typeface="Roboto Slab Light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2843588"/>
            <a:ext cx="5421313" cy="12044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3494-4159-0A96-B24C-FCD5239C1D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13F71-DBC2-992C-E4CD-FD3232390D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5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vid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757695"/>
            <a:ext cx="5421313" cy="123110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912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 sz="1738" dirty="0">
                <a:solidFill>
                  <a:srgbClr val="368727"/>
                </a:solidFill>
                <a:latin typeface="Fidelity Slab Light" pitchFamily="2" charset="77"/>
                <a:ea typeface="Roboto Slab Light" pitchFamily="2" charset="0"/>
              </a:rPr>
              <a:t>Product Additional Name/Headline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4204800"/>
            <a:ext cx="5421313" cy="59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3649BF-5081-4261-66A4-0565F2A6BE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295200"/>
            <a:ext cx="3835663" cy="370800"/>
          </a:xfrm>
        </p:spPr>
        <p:txBody>
          <a:bodyPr tIns="0" rIns="0" bIns="0" anchor="ctr">
            <a:norm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pic>
        <p:nvPicPr>
          <p:cNvPr id="15" name="Picture 14" descr="A person in a pharmacy looking at a product&#10;&#10;Description automatically generated">
            <a:extLst>
              <a:ext uri="{FF2B5EF4-FFF2-40B4-BE49-F238E27FC236}">
                <a16:creationId xmlns:a16="http://schemas.microsoft.com/office/drawing/2014/main" id="{478CB557-CD50-DD40-611B-9AC61CFF1F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1"/>
            <a:ext cx="5285778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9DD7B-4632-B0DF-42FD-DEA3EF889C7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0C78BE-38B5-6CA8-0ADD-2E023742EF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223432"/>
            <a:ext cx="5421313" cy="429768"/>
          </a:xfrm>
        </p:spPr>
        <p:txBody>
          <a:bodyPr>
            <a:noAutofit/>
          </a:bodyPr>
          <a:lstStyle>
            <a:lvl1pPr>
              <a:defRPr lang="en-US" sz="696" b="0" i="0" kern="1200" dirty="0">
                <a:solidFill>
                  <a:srgbClr val="403F3E"/>
                </a:solidFill>
                <a:latin typeface="Fidelity Sans 2" panose="020B0504050501040104" pitchFamily="34" charset="0"/>
                <a:ea typeface="+mn-ea"/>
                <a:cs typeface="Calibri" panose="020F050202020403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35073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/>
              <a:t>Product Segment/Market/Name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6C0D1CE-5E8A-9B98-F6B3-C606AC6A16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4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WHT Headline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1520824"/>
            <a:ext cx="12192000" cy="46676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DB3058B-1F70-0D9E-0103-A2FD4871E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2"/>
            <a:ext cx="10972800" cy="456199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696" b="0" i="0">
                <a:solidFill>
                  <a:schemeClr val="tx2"/>
                </a:solidFill>
                <a:latin typeface="+mn-lt"/>
              </a:defRPr>
            </a:lvl1pPr>
            <a:lvl2pPr marL="198741" indent="0">
              <a:buNone/>
              <a:defRPr sz="696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2129C9B-6188-03E0-53FE-4ABC4F0636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r">
              <a:defRPr/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F206AAB-BE36-0868-281C-68DB22F606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7192DFD-B97F-405C-32F3-BE5C89C3B6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0CF446-FDD1-2B4E-185D-E1F39FCD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3557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Full M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3"/>
            <a:ext cx="12192000" cy="685799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266CD3-C320-146C-06F7-FFBD397B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8672178-6FFB-4B89-8421-265E6F7D4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AE5F4D2-EF2A-24F1-7F74-E8061A4201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FB2DBB9-00EF-5F63-6CA8-562705CC5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19D74-7250-396E-A9AF-2CB2584B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359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6BC43B7-F01C-5A41-B80D-689F02A2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0"/>
            <a:ext cx="10972800" cy="4572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lnSpc>
                <a:spcPct val="90000"/>
              </a:lnSpc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6342E6A-B2B0-5439-41A7-755E53465E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2A8BFA5E-33FB-FF87-2222-7B23AE43C2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930A36B-FF8D-7788-3916-F8DF5C80D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B4059E-0822-6DB7-5E9B-458B1DBC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2994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WH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/>
        </p:nvSpPr>
        <p:spPr>
          <a:xfrm rot="10800000">
            <a:off x="0" y="1520826"/>
            <a:ext cx="12192000" cy="5337174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/>
        </p:nvSpPr>
        <p:spPr>
          <a:xfrm rot="10800000">
            <a:off x="191849" y="-32338"/>
            <a:ext cx="2035790" cy="588146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5CD7C14-CA60-9155-6A8A-2B8897DE44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1" y="914400"/>
            <a:ext cx="10972802" cy="45219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E07070-F68C-5FAE-2D2F-A80E5EA8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9798A-9093-51F9-AAE2-4C5E119D25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FF26D-6630-4F6D-A9B8-7EDAA2A55B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A8931-BD74-0551-DDA4-882E1A0A5F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4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is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/>
        </p:nvSpPr>
        <p:spPr>
          <a:xfrm>
            <a:off x="0" y="2"/>
            <a:ext cx="12192000" cy="1520823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91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85366759-3CE2-FC83-27EB-2F26D6BF5F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BE217788-B428-32A2-4046-8D8B407654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98DA015-9B92-B040-3691-FE56DE276B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C5282-900D-6B6A-6702-FC2A1B1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467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06076"/>
            <a:ext cx="109728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defTabSz="350730">
              <a:lnSpc>
                <a:spcPts val="997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4" y="1525165"/>
            <a:ext cx="10972798" cy="46592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4" y="6338648"/>
            <a:ext cx="970237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3975" indent="0" algn="l">
              <a:lnSpc>
                <a:spcPct val="100000"/>
              </a:lnSpc>
              <a:buFont typeface="+mj-lt"/>
              <a:buNone/>
              <a:defRPr sz="347">
                <a:solidFill>
                  <a:srgbClr val="403F3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" y="6478306"/>
            <a:ext cx="486377" cy="22729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US" sz="347" b="0" i="0" smtClean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3618" y="6475170"/>
            <a:ext cx="1238780" cy="2286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kumimoji="0" lang="en-CA" sz="347" b="0" i="0" u="none" strike="noStrike" cap="none" spc="0" normalizeH="0" baseline="0" smtClean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2" panose="020B0504050501040104" pitchFamily="34" charset="0"/>
              </a:defRPr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67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397482" rtl="0" eaLnBrk="1" latinLnBrk="0" hangingPunct="1">
        <a:lnSpc>
          <a:spcPct val="100000"/>
        </a:lnSpc>
        <a:spcBef>
          <a:spcPct val="0"/>
        </a:spcBef>
        <a:buNone/>
        <a:defRPr lang="en-US" sz="1217" b="0" i="0" kern="1200" dirty="0">
          <a:solidFill>
            <a:schemeClr val="accent1"/>
          </a:solidFill>
          <a:latin typeface="Fidelity Slab Light" pitchFamily="2" charset="77"/>
          <a:ea typeface="Roboto Slab Light" pitchFamily="2" charset="0"/>
          <a:cs typeface="Calibri" panose="020F0502020204030204" pitchFamily="34" charset="0"/>
        </a:defRPr>
      </a:lvl1pPr>
    </p:titleStyle>
    <p:bodyStyle>
      <a:lvl1pPr marL="0" indent="0" algn="l" defTabSz="397482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93075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291817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490558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689299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5pPr>
      <a:lvl6pPr marL="993706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19244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39118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589928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06">
          <p15:clr>
            <a:srgbClr val="F26B43"/>
          </p15:clr>
        </p15:guide>
        <p15:guide id="2" orient="horz" pos="6195">
          <p15:clr>
            <a:srgbClr val="F26B43"/>
          </p15:clr>
        </p15:guide>
        <p15:guide id="3" pos="1301">
          <p15:clr>
            <a:srgbClr val="F26B43"/>
          </p15:clr>
        </p15:guide>
        <p15:guide id="4" pos="2476">
          <p15:clr>
            <a:srgbClr val="F26B43"/>
          </p15:clr>
        </p15:guide>
        <p15:guide id="5" pos="245">
          <p15:clr>
            <a:srgbClr val="F26B43"/>
          </p15:clr>
        </p15:guide>
        <p15:guide id="6" pos="4651">
          <p15:clr>
            <a:srgbClr val="F26B43"/>
          </p15:clr>
        </p15:guide>
        <p15:guide id="7" pos="1362">
          <p15:clr>
            <a:srgbClr val="F26B43"/>
          </p15:clr>
        </p15:guide>
        <p15:guide id="8" pos="2422">
          <p15:clr>
            <a:srgbClr val="F26B43"/>
          </p15:clr>
        </p15:guide>
        <p15:guide id="9" pos="3534">
          <p15:clr>
            <a:srgbClr val="F26B43"/>
          </p15:clr>
        </p15:guide>
        <p15:guide id="10" pos="3596">
          <p15:clr>
            <a:srgbClr val="F26B43"/>
          </p15:clr>
        </p15:guide>
        <p15:guide id="11" orient="horz" pos="423">
          <p15:clr>
            <a:srgbClr val="F26B43"/>
          </p15:clr>
        </p15:guide>
        <p15:guide id="12" orient="horz" pos="8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30EE8-D591-CDF2-CDB1-B5C4D4D32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AB36F9-CC07-1153-CE92-BDFB6DA12D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26" r="-1633"/>
          <a:stretch>
            <a:fillRect/>
          </a:stretch>
        </p:blipFill>
        <p:spPr>
          <a:xfrm>
            <a:off x="5943526" y="0"/>
            <a:ext cx="6248474" cy="5847363"/>
          </a:xfrm>
          <a:prstGeom prst="rect">
            <a:avLst/>
          </a:prstGeom>
        </p:spPr>
      </p:pic>
      <p:sp>
        <p:nvSpPr>
          <p:cNvPr id="8" name="Round Single Corner Rectangle 7">
            <a:extLst>
              <a:ext uri="{FF2B5EF4-FFF2-40B4-BE49-F238E27FC236}">
                <a16:creationId xmlns:a16="http://schemas.microsoft.com/office/drawing/2014/main" id="{3CCB94E1-39B5-698A-357A-116E71449B91}"/>
              </a:ext>
            </a:extLst>
          </p:cNvPr>
          <p:cNvSpPr/>
          <p:nvPr/>
        </p:nvSpPr>
        <p:spPr>
          <a:xfrm flipH="1">
            <a:off x="-22762" y="0"/>
            <a:ext cx="6118762" cy="5847363"/>
          </a:xfrm>
          <a:prstGeom prst="round1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60EC233-E9E9-B88C-7AA1-E8EB5044559D}"/>
              </a:ext>
            </a:extLst>
          </p:cNvPr>
          <p:cNvGrpSpPr/>
          <p:nvPr/>
        </p:nvGrpSpPr>
        <p:grpSpPr>
          <a:xfrm>
            <a:off x="10003680" y="6113319"/>
            <a:ext cx="1673450" cy="521761"/>
            <a:chOff x="12175540" y="7335982"/>
            <a:chExt cx="2008140" cy="62611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58AF8F-709E-C2AD-268E-2E58F254E6FB}"/>
                </a:ext>
              </a:extLst>
            </p:cNvPr>
            <p:cNvSpPr/>
            <p:nvPr/>
          </p:nvSpPr>
          <p:spPr>
            <a:xfrm>
              <a:off x="12175540" y="7335982"/>
              <a:ext cx="2008140" cy="6261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6722"/>
              <a:endParaRPr lang="en-US" sz="1588">
                <a:solidFill>
                  <a:srgbClr val="FFFFFF"/>
                </a:solidFill>
                <a:latin typeface="Fidelity Sans 2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C714DC-8EDD-A750-028A-BB4491F003F2}"/>
                </a:ext>
              </a:extLst>
            </p:cNvPr>
            <p:cNvSpPr txBox="1"/>
            <p:nvPr/>
          </p:nvSpPr>
          <p:spPr>
            <a:xfrm>
              <a:off x="12675638" y="7529018"/>
              <a:ext cx="1007947" cy="249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806722"/>
              <a:r>
                <a:rPr lang="en-US" sz="750" dirty="0">
                  <a:solidFill>
                    <a:srgbClr val="FF0000"/>
                  </a:solidFill>
                  <a:latin typeface="Fidelity Sans" panose="020B0503030202020204" pitchFamily="34" charset="77"/>
                </a:rPr>
                <a:t>CLIENT LOGO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3291697-0823-8557-E10F-9CFBC5126396}"/>
              </a:ext>
            </a:extLst>
          </p:cNvPr>
          <p:cNvSpPr txBox="1"/>
          <p:nvPr/>
        </p:nvSpPr>
        <p:spPr>
          <a:xfrm>
            <a:off x="576516" y="1726839"/>
            <a:ext cx="5666538" cy="10257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Open your health savings account today</a:t>
            </a:r>
            <a:r>
              <a:rPr lang="en-US" sz="3333" spc="-250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.</a:t>
            </a:r>
            <a:endParaRPr lang="en-US" sz="3333" spc="-250" baseline="60000" dirty="0">
              <a:solidFill>
                <a:srgbClr val="FFFFFF"/>
              </a:solidFill>
              <a:latin typeface="Fidelity Slab Light"/>
              <a:ea typeface="Roboto Slab Ligh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D8C65A-4534-1002-6304-5A2F0BB93D67}"/>
              </a:ext>
            </a:extLst>
          </p:cNvPr>
          <p:cNvSpPr txBox="1"/>
          <p:nvPr/>
        </p:nvSpPr>
        <p:spPr>
          <a:xfrm>
            <a:off x="576516" y="2975150"/>
            <a:ext cx="5069779" cy="7559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>
              <a:lnSpc>
                <a:spcPct val="110000"/>
              </a:lnSpc>
            </a:pPr>
            <a:r>
              <a:rPr lang="en-US" sz="1500" dirty="0">
                <a:solidFill>
                  <a:srgbClr val="FFFFFF"/>
                </a:solidFill>
                <a:latin typeface="Fidelity Sans 2"/>
              </a:rPr>
              <a:t>If you enrolled in an HSA-eligible health plan, </a:t>
            </a:r>
            <a:br>
              <a:rPr lang="en-US" sz="1500" dirty="0">
                <a:solidFill>
                  <a:srgbClr val="FFFFFF"/>
                </a:solidFill>
                <a:latin typeface="Fidelity Sans 2"/>
              </a:rPr>
            </a:br>
            <a:r>
              <a:rPr lang="en-US" sz="1500" dirty="0">
                <a:solidFill>
                  <a:srgbClr val="FFFFFF"/>
                </a:solidFill>
                <a:latin typeface="Fidelity Sans 2"/>
              </a:rPr>
              <a:t>don’t forget to open your HSA to make the most </a:t>
            </a:r>
            <a:br>
              <a:rPr lang="en-US" sz="1500" dirty="0">
                <a:solidFill>
                  <a:srgbClr val="FFFFFF"/>
                </a:solidFill>
                <a:latin typeface="Fidelity Sans 2"/>
              </a:rPr>
            </a:br>
            <a:r>
              <a:rPr lang="en-US" sz="1500">
                <a:solidFill>
                  <a:srgbClr val="FFFFFF"/>
                </a:solidFill>
                <a:latin typeface="Fidelity Sans 2"/>
              </a:rPr>
              <a:t>of your </a:t>
            </a:r>
            <a:r>
              <a:rPr lang="en-US" sz="1500" dirty="0">
                <a:solidFill>
                  <a:srgbClr val="FFFFFF"/>
                </a:solidFill>
                <a:latin typeface="Fidelity Sans 2"/>
              </a:rPr>
              <a:t>benefits.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8B9CC9F-8B4A-B955-64E6-6A483C35A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33" y="496380"/>
            <a:ext cx="1745444" cy="3740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ABA5A6-3BF7-FC0F-19EE-5B0FB03B5FCA}"/>
              </a:ext>
            </a:extLst>
          </p:cNvPr>
          <p:cNvSpPr txBox="1"/>
          <p:nvPr/>
        </p:nvSpPr>
        <p:spPr>
          <a:xfrm>
            <a:off x="1650722" y="4195240"/>
            <a:ext cx="2739635" cy="76963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Scan this code or visit </a:t>
            </a:r>
            <a:r>
              <a:rPr lang="en-US" sz="1667" b="1" dirty="0" err="1">
                <a:solidFill>
                  <a:srgbClr val="FFFFFF"/>
                </a:solidFill>
                <a:latin typeface="Fidelity Sans" panose="020B0503030202020204" pitchFamily="34" charset="77"/>
              </a:rPr>
              <a:t>NetBenefits.com</a:t>
            </a:r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 </a:t>
            </a:r>
            <a:b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</a:br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to easily open your HSA.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A1F61A3-B44C-D94C-219E-A071306A0A1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6516" y="4149842"/>
            <a:ext cx="860238" cy="86023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Round Single Corner Rectangle 5">
            <a:extLst>
              <a:ext uri="{FF2B5EF4-FFF2-40B4-BE49-F238E27FC236}">
                <a16:creationId xmlns:a16="http://schemas.microsoft.com/office/drawing/2014/main" id="{2A6BE441-9DC1-6513-FC31-0140E53AB8CC}"/>
              </a:ext>
            </a:extLst>
          </p:cNvPr>
          <p:cNvSpPr/>
          <p:nvPr/>
        </p:nvSpPr>
        <p:spPr>
          <a:xfrm flipH="1">
            <a:off x="11907191" y="0"/>
            <a:ext cx="284808" cy="5847363"/>
          </a:xfrm>
          <a:prstGeom prst="round1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8F2A1E-4DF2-76D5-74F4-25DC28A2E2CC}"/>
              </a:ext>
            </a:extLst>
          </p:cNvPr>
          <p:cNvSpPr txBox="1"/>
          <p:nvPr/>
        </p:nvSpPr>
        <p:spPr>
          <a:xfrm>
            <a:off x="576516" y="6157635"/>
            <a:ext cx="866664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The Fidelity HSA® is offered by Fidelity Brokerage Services LLC.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Fidelity Workplace Services, LLC, 245 Summer St, Boston, MA 02210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© 2026 FMR LLC. All rights reserved. 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1271484.1.0 </a:t>
            </a:r>
          </a:p>
        </p:txBody>
      </p:sp>
    </p:spTree>
    <p:extLst>
      <p:ext uri="{BB962C8B-B14F-4D97-AF65-F5344CB8AC3E}">
        <p14:creationId xmlns:p14="http://schemas.microsoft.com/office/powerpoint/2010/main" val="1579463813"/>
      </p:ext>
    </p:extLst>
  </p:cSld>
  <p:clrMapOvr>
    <a:masterClrMapping/>
  </p:clrMapOvr>
</p:sld>
</file>

<file path=ppt/theme/theme1.xml><?xml version="1.0" encoding="utf-8"?>
<a:theme xmlns:a="http://schemas.openxmlformats.org/drawingml/2006/main" name="Fidelity Template 2025">
  <a:themeElements>
    <a:clrScheme name="Fidelity Palette 2025">
      <a:dk1>
        <a:srgbClr val="000000"/>
      </a:dk1>
      <a:lt1>
        <a:srgbClr val="FFFFFF"/>
      </a:lt1>
      <a:dk2>
        <a:srgbClr val="403F3E"/>
      </a:dk2>
      <a:lt2>
        <a:srgbClr val="F7F4E4"/>
      </a:lt2>
      <a:accent1>
        <a:srgbClr val="368727"/>
      </a:accent1>
      <a:accent2>
        <a:srgbClr val="044014"/>
      </a:accent2>
      <a:accent3>
        <a:srgbClr val="6AD539"/>
      </a:accent3>
      <a:accent4>
        <a:srgbClr val="1DE4CA"/>
      </a:accent4>
      <a:accent5>
        <a:srgbClr val="3880F3"/>
      </a:accent5>
      <a:accent6>
        <a:srgbClr val="04547C"/>
      </a:accent6>
      <a:hlink>
        <a:srgbClr val="368727"/>
      </a:hlink>
      <a:folHlink>
        <a:srgbClr val="368727"/>
      </a:folHlink>
    </a:clrScheme>
    <a:fontScheme name="Fidelity 2024">
      <a:majorFont>
        <a:latin typeface="Fidelity Slab Light"/>
        <a:ea typeface=""/>
        <a:cs typeface=""/>
      </a:majorFont>
      <a:minorFont>
        <a:latin typeface="Fidelity Sans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Evergreen">
      <a:srgbClr val="044014"/>
    </a:custClr>
    <a:custClr name="Fidelity Green">
      <a:srgbClr val="368727"/>
    </a:custClr>
    <a:custClr name="Lime Green">
      <a:srgbClr val="6AD539"/>
    </a:custClr>
    <a:custClr name="Aqua">
      <a:srgbClr val="1DE4C9"/>
    </a:custClr>
    <a:custClr name="Lapis">
      <a:srgbClr val="3880F3"/>
    </a:custClr>
    <a:custClr name="Marine">
      <a:srgbClr val="04547C"/>
    </a:custClr>
    <a:custClr name="Violet">
      <a:srgbClr val="5B2C8F"/>
    </a:custClr>
    <a:custClr name="Gold">
      <a:srgbClr val="DBCA72"/>
    </a:custClr>
    <a:custClr name="BLANK">
      <a:srgbClr val="FFFFFF"/>
    </a:custClr>
    <a:custClr name="BLANK">
      <a:srgbClr val="FFFFFF"/>
    </a:custClr>
    <a:custClr name="Charcoal">
      <a:srgbClr val="403F3E"/>
    </a:custClr>
    <a:custClr name="Sand">
      <a:srgbClr val="F7F4E4"/>
    </a:custClr>
    <a:custClr name="Mist">
      <a:srgbClr val="F9F7F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2C - Sky">
      <a:srgbClr val="28CAFF"/>
    </a:custClr>
    <a:custClr name="B2C - Purple">
      <a:srgbClr val="9747F6"/>
    </a:custClr>
    <a:custClr name="B2C - Magenta">
      <a:srgbClr val="FC27E5"/>
    </a:custClr>
    <a:custClr name="B2C - Sand">
      <a:srgbClr val="FF7A11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Fidelity Sans</vt:lpstr>
      <vt:lpstr>Fidelity Sans 2</vt:lpstr>
      <vt:lpstr>Fidelity Sans 2 Light</vt:lpstr>
      <vt:lpstr>Fidelity Slab Light</vt:lpstr>
      <vt:lpstr>Fidelity Template 2025</vt:lpstr>
      <vt:lpstr>PowerPoint Presentation</vt:lpstr>
    </vt:vector>
  </TitlesOfParts>
  <Company>Fidelity Investments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Bradley, Elayna</dc:creator>
  <cp:lastModifiedBy>Bradley, Elayna</cp:lastModifiedBy>
  <cp:revision>1</cp:revision>
  <dcterms:created xsi:type="dcterms:W3CDTF">2026-08-14T13:43:41Z</dcterms:created>
  <dcterms:modified xsi:type="dcterms:W3CDTF">2026-08-14T13:44:43Z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26cd327-f806-4fe6-bd83-ee274c8a0858_Enabled">
    <vt:lpwstr>true</vt:lpwstr>
  </property>
  <property fmtid="{D5CDD505-2E9C-101B-9397-08002B2CF9AE}" pid="3" name="MSIP_Label_526cd327-f806-4fe6-bd83-ee274c8a0858_SetDate">
    <vt:lpwstr>2026-08-14T13:44:40Z</vt:lpwstr>
  </property>
  <property fmtid="{D5CDD505-2E9C-101B-9397-08002B2CF9AE}" pid="4" name="MSIP_Label_526cd327-f806-4fe6-bd83-ee274c8a0858_Method">
    <vt:lpwstr>Privileged</vt:lpwstr>
  </property>
  <property fmtid="{D5CDD505-2E9C-101B-9397-08002B2CF9AE}" pid="5" name="MSIP_Label_526cd327-f806-4fe6-bd83-ee274c8a0858_Name">
    <vt:lpwstr>Public</vt:lpwstr>
  </property>
  <property fmtid="{D5CDD505-2E9C-101B-9397-08002B2CF9AE}" pid="6" name="MSIP_Label_526cd327-f806-4fe6-bd83-ee274c8a0858_SiteId">
    <vt:lpwstr>7521acbc-a68c-41e5-a975-1cf83066dd19</vt:lpwstr>
  </property>
  <property fmtid="{D5CDD505-2E9C-101B-9397-08002B2CF9AE}" pid="7" name="MSIP_Label_526cd327-f806-4fe6-bd83-ee274c8a0858_ActionId">
    <vt:lpwstr>ce2e1c60-e5b4-4b9d-b8b7-b755485740fc</vt:lpwstr>
  </property>
  <property fmtid="{D5CDD505-2E9C-101B-9397-08002B2CF9AE}" pid="8" name="MSIP_Label_526cd327-f806-4fe6-bd83-ee274c8a0858_ContentBits">
    <vt:lpwstr>0</vt:lpwstr>
  </property>
  <property fmtid="{D5CDD505-2E9C-101B-9397-08002B2CF9AE}" pid="9" name="MSIP_Label_526cd327-f806-4fe6-bd83-ee274c8a0858_Tag">
    <vt:lpwstr>10, 0, 1, 1</vt:lpwstr>
  </property>
</Properties>
</file>