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6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AD539"/>
    <a:srgbClr val="368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A59A88-4BF5-40EA-A0B4-E6594F61431B}" v="1" dt="2025-09-15T19:48:12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34"/>
    <p:restoredTop sz="94725"/>
  </p:normalViewPr>
  <p:slideViewPr>
    <p:cSldViewPr snapToGrid="0">
      <p:cViewPr varScale="1">
        <p:scale>
          <a:sx n="155" d="100"/>
          <a:sy n="155" d="100"/>
        </p:scale>
        <p:origin x="13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515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7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41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49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801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54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95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327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262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4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D84331-F71F-2A4E-AEFE-23789433FAFD}" type="datetimeFigureOut">
              <a:rPr lang="en-US" smtClean="0"/>
              <a:t>09/15/2025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A51D1C3-E347-894A-A694-B0A885DA3D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C0F27B-28AF-5071-3E6F-681CCCD08D43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4927600"/>
            <a:ext cx="1479550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Fidelity Internal Information</a:t>
            </a:r>
          </a:p>
        </p:txBody>
      </p:sp>
    </p:spTree>
    <p:extLst>
      <p:ext uri="{BB962C8B-B14F-4D97-AF65-F5344CB8AC3E}">
        <p14:creationId xmlns:p14="http://schemas.microsoft.com/office/powerpoint/2010/main" val="179522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erson and child sitting on a couch using a computer&#10;&#10;AI-generated content may be incorrect.">
            <a:extLst>
              <a:ext uri="{FF2B5EF4-FFF2-40B4-BE49-F238E27FC236}">
                <a16:creationId xmlns:a16="http://schemas.microsoft.com/office/drawing/2014/main" id="{66D7A584-1F93-1159-40FD-0A4900734F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468" t="16540" r="3927" b="1340"/>
          <a:stretch>
            <a:fillRect/>
          </a:stretch>
        </p:blipFill>
        <p:spPr>
          <a:xfrm>
            <a:off x="0" y="0"/>
            <a:ext cx="9144000" cy="513720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30CD1FE-F03A-824F-D65F-6AA53BDDCF83}"/>
              </a:ext>
            </a:extLst>
          </p:cNvPr>
          <p:cNvSpPr/>
          <p:nvPr/>
        </p:nvSpPr>
        <p:spPr>
          <a:xfrm>
            <a:off x="4200211" y="582804"/>
            <a:ext cx="4561952" cy="2632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85186D-90A1-1EF4-C369-9798773552FD}"/>
              </a:ext>
            </a:extLst>
          </p:cNvPr>
          <p:cNvSpPr txBox="1"/>
          <p:nvPr/>
        </p:nvSpPr>
        <p:spPr>
          <a:xfrm>
            <a:off x="4474120" y="1029665"/>
            <a:ext cx="38660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368727"/>
                </a:solidFill>
                <a:latin typeface="Fidelity Slab" panose="02060504050501040104" pitchFamily="18" charset="77"/>
              </a:rPr>
              <a:t>For help, the Student Debt Hub has it all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3B57DC8-5E35-3B65-2D50-589B613D091C}"/>
              </a:ext>
            </a:extLst>
          </p:cNvPr>
          <p:cNvSpPr/>
          <p:nvPr/>
        </p:nvSpPr>
        <p:spPr>
          <a:xfrm>
            <a:off x="4200211" y="3215473"/>
            <a:ext cx="4561952" cy="1353166"/>
          </a:xfrm>
          <a:prstGeom prst="rect">
            <a:avLst/>
          </a:prstGeom>
          <a:solidFill>
            <a:srgbClr val="6AD53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4B87E6-C648-FF3A-F6AD-23E8C7EBA8B5}"/>
              </a:ext>
            </a:extLst>
          </p:cNvPr>
          <p:cNvSpPr txBox="1"/>
          <p:nvPr/>
        </p:nvSpPr>
        <p:spPr>
          <a:xfrm>
            <a:off x="4474119" y="2145921"/>
            <a:ext cx="4197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latin typeface="Fidelity Sans 2" panose="020B0504050501040104" pitchFamily="34" charset="77"/>
              </a:rPr>
              <a:t>Get a clearer picture of your student loans, explore educational resources, and model different loan options that may work for you. All on the Student Debt Resource Hub.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1FAE54-C1C7-8794-F0B5-9CE152AC9927}"/>
              </a:ext>
            </a:extLst>
          </p:cNvPr>
          <p:cNvSpPr txBox="1"/>
          <p:nvPr/>
        </p:nvSpPr>
        <p:spPr>
          <a:xfrm>
            <a:off x="4484167" y="4340884"/>
            <a:ext cx="4197608" cy="22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" dirty="0"/>
              <a:t>The Fidelity Investments logo is a registered service mark of FMR LLC. Fidelity Brokerage Services LLC, Member NYSE, SIPC, 900 Salem Street, Smithfield, RI 02917 </a:t>
            </a:r>
            <a:br>
              <a:rPr lang="en-US" sz="440" dirty="0"/>
            </a:br>
            <a:r>
              <a:rPr lang="en-US" sz="440" dirty="0"/>
              <a:t>© 2025 FMR LLC. All rights reserved.  1221994.1.0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7F20B4-7F8E-9ED5-894B-8A435CB9B7C8}"/>
              </a:ext>
            </a:extLst>
          </p:cNvPr>
          <p:cNvSpPr txBox="1"/>
          <p:nvPr/>
        </p:nvSpPr>
        <p:spPr>
          <a:xfrm>
            <a:off x="5237792" y="3605636"/>
            <a:ext cx="1313732" cy="598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To find out more, scan this code or visit </a:t>
            </a:r>
            <a:r>
              <a:rPr lang="en-US" sz="1100" dirty="0">
                <a:solidFill>
                  <a:srgbClr val="FF3399"/>
                </a:solidFill>
              </a:rPr>
              <a:t>[URL]</a:t>
            </a:r>
          </a:p>
        </p:txBody>
      </p:sp>
      <p:pic>
        <p:nvPicPr>
          <p:cNvPr id="11" name="Picture 10" descr="A qr code with black squares&#10;&#10;AI-generated content may be incorrect.">
            <a:extLst>
              <a:ext uri="{FF2B5EF4-FFF2-40B4-BE49-F238E27FC236}">
                <a16:creationId xmlns:a16="http://schemas.microsoft.com/office/drawing/2014/main" id="{65301436-6CE9-B4C3-45F7-7B97984E5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8" y="3564955"/>
            <a:ext cx="665825" cy="665825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459A81CB-5B5D-1E64-7F7E-71B57874FA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3512" y="3689171"/>
            <a:ext cx="1516667" cy="371267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13A3DFD3-C94E-CCBF-E3AB-4B1230635374}"/>
              </a:ext>
            </a:extLst>
          </p:cNvPr>
          <p:cNvSpPr txBox="1"/>
          <p:nvPr/>
        </p:nvSpPr>
        <p:spPr>
          <a:xfrm>
            <a:off x="9793705" y="-58954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8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B499939CE6094AA86688DD2FCADFC0" ma:contentTypeVersion="27" ma:contentTypeDescription="Create a new document." ma:contentTypeScope="" ma:versionID="0726f7c39294ead0113acb1200805f5a">
  <xsd:schema xmlns:xsd="http://www.w3.org/2001/XMLSchema" xmlns:xs="http://www.w3.org/2001/XMLSchema" xmlns:p="http://schemas.microsoft.com/office/2006/metadata/properties" xmlns:ns2="2e75aa9c-4c04-4898-9e14-423cc7328f07" xmlns:ns3="982a79da-e63c-48f9-a187-623ccfda906c" targetNamespace="http://schemas.microsoft.com/office/2006/metadata/properties" ma:root="true" ma:fieldsID="bbc40bc54be9ec333bcc3fecbc4da46a" ns2:_="" ns3:_="">
    <xsd:import namespace="2e75aa9c-4c04-4898-9e14-423cc7328f07"/>
    <xsd:import namespace="982a79da-e63c-48f9-a187-623ccfda906c"/>
    <xsd:element name="properties">
      <xsd:complexType>
        <xsd:sequence>
          <xsd:element name="documentManagement">
            <xsd:complexType>
              <xsd:all>
                <xsd:element ref="ns2:FilePath" minOccurs="0"/>
                <xsd:element ref="ns2:ProjectNumber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  <xsd:element ref="ns3:Glacier_x0020_ID" minOccurs="0"/>
                <xsd:element ref="ns3:Creation_x0020_Date" minOccurs="0"/>
                <xsd:element ref="ns3:Job_x0020_Number" minOccurs="0"/>
                <xsd:element ref="ns3:Xinet_x0020_Path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75aa9c-4c04-4898-9e14-423cc7328f07" elementFormDefault="qualified">
    <xsd:import namespace="http://schemas.microsoft.com/office/2006/documentManagement/types"/>
    <xsd:import namespace="http://schemas.microsoft.com/office/infopath/2007/PartnerControls"/>
    <xsd:element name="FilePath" ma:index="3" nillable="true" ma:displayName="File Path" ma:format="Dropdown" ma:internalName="FilePath">
      <xsd:simpleType>
        <xsd:restriction base="dms:Text">
          <xsd:maxLength value="255"/>
        </xsd:restriction>
      </xsd:simpleType>
    </xsd:element>
    <xsd:element name="ProjectNumber" ma:index="4" nillable="true" ma:displayName="ProjectNumber" ma:default="Default" ma:format="Dropdown" ma:indexed="true" ma:internalName="ProjectNumber">
      <xsd:simpleType>
        <xsd:restriction base="dms:Text">
          <xsd:maxLength value="255"/>
        </xsd:restrict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da5aa731-3981-4550-91eb-7c827002858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2a79da-e63c-48f9-a187-623ccfda906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89f83b51-7f84-4b56-9167-8a1fe2c27cd6}" ma:internalName="TaxCatchAll" ma:showField="CatchAllData" ma:web="982a79da-e63c-48f9-a187-623ccfda90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Glacier_x0020_ID" ma:index="25" nillable="true" ma:displayName="Glacier ID" ma:indexed="true" ma:internalName="Glacier_x0020_ID">
      <xsd:simpleType>
        <xsd:restriction base="dms:Text">
          <xsd:maxLength value="255"/>
        </xsd:restriction>
      </xsd:simpleType>
    </xsd:element>
    <xsd:element name="Creation_x0020_Date" ma:index="26" nillable="true" ma:displayName="Creation Date" ma:internalName="Creation_x0020_Date">
      <xsd:simpleType>
        <xsd:restriction base="dms:Text">
          <xsd:maxLength value="255"/>
        </xsd:restriction>
      </xsd:simpleType>
    </xsd:element>
    <xsd:element name="Job_x0020_Number" ma:index="27" nillable="true" ma:displayName="Job Number" ma:indexed="true" ma:internalName="Job_x0020_Number">
      <xsd:simpleType>
        <xsd:restriction base="dms:Text">
          <xsd:maxLength value="255"/>
        </xsd:restriction>
      </xsd:simpleType>
    </xsd:element>
    <xsd:element name="Xinet_x0020_Path" ma:index="28" nillable="true" ma:displayName="Xinet Path" ma:indexed="true" ma:internalName="Xinet_x0020_Path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jectNumber xmlns="2e75aa9c-4c04-4898-9e14-423cc7328f07">Default</ProjectNumber>
    <Job_x0020_Number xmlns="982a79da-e63c-48f9-a187-623ccfda906c" xsi:nil="true"/>
    <Xinet_x0020_Path xmlns="982a79da-e63c-48f9-a187-623ccfda906c" xsi:nil="true"/>
    <Glacier_x0020_ID xmlns="982a79da-e63c-48f9-a187-623ccfda906c" xsi:nil="true"/>
    <FilePath xmlns="2e75aa9c-4c04-4898-9e14-423cc7328f07" xsi:nil="true"/>
    <TaxCatchAll xmlns="982a79da-e63c-48f9-a187-623ccfda906c" xsi:nil="true"/>
    <Creation_x0020_Date xmlns="982a79da-e63c-48f9-a187-623ccfda906c" xsi:nil="true"/>
    <lcf76f155ced4ddcb4097134ff3c332f xmlns="2e75aa9c-4c04-4898-9e14-423cc7328f0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9206ED8-10C6-494E-BC06-362893458A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75EDF4-AD75-4292-BFAC-46797F177A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e75aa9c-4c04-4898-9e14-423cc7328f07"/>
    <ds:schemaRef ds:uri="982a79da-e63c-48f9-a187-623ccfda90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936711C-EC35-4371-B5BD-42C13EEFD98B}">
  <ds:schemaRefs>
    <ds:schemaRef ds:uri="2e75aa9c-4c04-4898-9e14-423cc7328f07"/>
    <ds:schemaRef ds:uri="982a79da-e63c-48f9-a187-623ccfda906c"/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97</Words>
  <Application>Microsoft Office PowerPoint</Application>
  <PresentationFormat>On-screen Show (16:9)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Fidelity Sans 2</vt:lpstr>
      <vt:lpstr>Fidelity Slab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Rosenberg, Elysa</dc:creator>
  <cp:lastModifiedBy>Bradley, Elayna</cp:lastModifiedBy>
  <cp:revision>2</cp:revision>
  <dcterms:created xsi:type="dcterms:W3CDTF">2025-09-10T13:59:55Z</dcterms:created>
  <dcterms:modified xsi:type="dcterms:W3CDTF">2025-09-15T19:48:12Z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3b2c423-eb5a-467c-866f-c54b6721c0c4_Enabled">
    <vt:lpwstr>true</vt:lpwstr>
  </property>
  <property fmtid="{D5CDD505-2E9C-101B-9397-08002B2CF9AE}" pid="3" name="MSIP_Label_03b2c423-eb5a-467c-866f-c54b6721c0c4_SetDate">
    <vt:lpwstr>2025-09-10T14:46:19Z</vt:lpwstr>
  </property>
  <property fmtid="{D5CDD505-2E9C-101B-9397-08002B2CF9AE}" pid="4" name="MSIP_Label_03b2c423-eb5a-467c-866f-c54b6721c0c4_Method">
    <vt:lpwstr>Privileged</vt:lpwstr>
  </property>
  <property fmtid="{D5CDD505-2E9C-101B-9397-08002B2CF9AE}" pid="5" name="MSIP_Label_03b2c423-eb5a-467c-866f-c54b6721c0c4_Name">
    <vt:lpwstr>Fidelity Internal</vt:lpwstr>
  </property>
  <property fmtid="{D5CDD505-2E9C-101B-9397-08002B2CF9AE}" pid="6" name="MSIP_Label_03b2c423-eb5a-467c-866f-c54b6721c0c4_SiteId">
    <vt:lpwstr>7521acbc-a68c-41e5-a975-1cf83066dd19</vt:lpwstr>
  </property>
  <property fmtid="{D5CDD505-2E9C-101B-9397-08002B2CF9AE}" pid="7" name="MSIP_Label_03b2c423-eb5a-467c-866f-c54b6721c0c4_ActionId">
    <vt:lpwstr>f9e6ebc3-a495-4e63-82e2-69f3fc3412d5</vt:lpwstr>
  </property>
  <property fmtid="{D5CDD505-2E9C-101B-9397-08002B2CF9AE}" pid="8" name="MSIP_Label_03b2c423-eb5a-467c-866f-c54b6721c0c4_ContentBits">
    <vt:lpwstr>2</vt:lpwstr>
  </property>
  <property fmtid="{D5CDD505-2E9C-101B-9397-08002B2CF9AE}" pid="9" name="MSIP_Label_03b2c423-eb5a-467c-866f-c54b6721c0c4_Tag">
    <vt:lpwstr>50, 0, 1, 1</vt:lpwstr>
  </property>
  <property fmtid="{D5CDD505-2E9C-101B-9397-08002B2CF9AE}" pid="10" name="ClassificationContentMarkingFooterLocations">
    <vt:lpwstr>Office Theme:8</vt:lpwstr>
  </property>
  <property fmtid="{D5CDD505-2E9C-101B-9397-08002B2CF9AE}" pid="11" name="ClassificationContentMarkingFooterText">
    <vt:lpwstr>Fidelity Internal Information</vt:lpwstr>
  </property>
  <property fmtid="{D5CDD505-2E9C-101B-9397-08002B2CF9AE}" pid="12" name="ContentTypeId">
    <vt:lpwstr>0x010100C1B499939CE6094AA86688DD2FCADFC0</vt:lpwstr>
  </property>
</Properties>
</file>